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4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01FD2-2B9C-417E-8D57-334361311CBA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C4DDE-C6D4-49B1-9CAE-F80D1AEB411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875E51-B5E4-4B6E-BF92-C5F53657648D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Подготовка шахтного поля 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к очистной выемке заключается в разделении его на этажи выработками основного горизонта - откаточными штреками и ортами, а также в разделении этажа на выемочные участки - блоки с помощью восстающих выработок.</a:t>
            </a:r>
            <a:endParaRPr lang="ru-RU" sz="8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Подготовительные выработки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служат для передвижения людей, транспортирования горной массы, доставки оборудования и материалов, проветривания и других целей.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При пологом залегании месторождения шахтное поле делится подготовительными выработками - </a:t>
            </a:r>
            <a:r>
              <a:rPr lang="ru-RU" sz="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главными и панель­ными штреками - на панели и столбы.</a:t>
            </a:r>
            <a:endParaRPr lang="ru-RU" sz="800" b="1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Подготовительные выработки</a:t>
            </a:r>
            <a:r>
              <a:rPr lang="ru-RU" sz="8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периодически или непрерывно воспроизво­дятся по мере движения фронта очистных работ. </a:t>
            </a:r>
            <a:r>
              <a:rPr lang="ru-RU" sz="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К ним относятся:  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откаточные штреки и орты на основных горизонтах. Штреки и орты горизонта доставки. Вентиляционные штреки, обслужива­ющие только одну очистную камеру или панель. Рудоспуски между откаточным горизонтом и горизонтом доставки. Все блоковые восстающие.</a:t>
            </a:r>
            <a:endParaRPr lang="ru-RU" sz="800" b="1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Горизонт</a:t>
            </a:r>
            <a:r>
              <a:rPr lang="ru-RU" sz="8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- совокупность выработок, расположенных на одном уровне и предназначенных для осуществления в процессе выемки полезного ископае­мого определенных операций, необходимых для ведения горных работ.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Этажные горизонты разделяются по своему назначению: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 основные                                          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кон­центрационные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промежуточные   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рудоподъемные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вспомогательные.</a:t>
            </a:r>
            <a:endParaRPr lang="ru-RU" sz="800" b="1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Основной горизонт </a:t>
            </a:r>
            <a:r>
              <a:rPr lang="ru-RU" sz="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- 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транспортный горизонт, по которому руда транспор­тируется к шахтному стволу.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Основной горизонт, на который перепускают руду с 3-4 этажей, принято называть </a:t>
            </a:r>
            <a:r>
              <a:rPr lang="ru-RU" sz="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концентрационным горизонтом</a:t>
            </a:r>
            <a:r>
              <a:rPr lang="ru-RU" sz="8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чем подчеркивается возможность наи­более эффективной механизации транспорта в связи с высокой его концентрацией и длительным сроком службы горизонта - 8-10 лет и более. Но не только этим определением характеризуется концентрационный горизонт.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Вскрытие и подготовка концентрационными горизонтами осуществляется, когда отработка ведется одновременно на 3-4 и более этажах с перепуском руды по специальным восстающим выработкам (рудоспускам) на концентрационные горизонты. Это позво­ляет сосредоточить на них вс</a:t>
            </a:r>
            <a:r>
              <a:rPr lang="ru-RU" sz="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е 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вспомогательные службы и их соответствующие устройства, оборудование и механизмы. Промежуточные горизонты имеют весьма простую схему подготовки и незначительное число и объем камер, небольшую протяженность подготовительных выработок. Наличие концентрационного го­ризонта резко сокращает число эксплуатируемого оборудования и механизмов подземного транспорта, пунктов механического дробления и перегрузки руды и ряда вспомогательных служб (водоотлива, подземного ремонтного и складского хозяйства, диспетчерской, медицинской, противопожарной и механической служб),   обслуживающего   их   персонала.</a:t>
            </a:r>
            <a:endParaRPr lang="ru-RU" sz="800" b="1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Промежуточный горизонт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- </a:t>
            </a:r>
            <a:r>
              <a:rPr lang="ru-RU" sz="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горизонт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, предназначенный для подготовки этажа, проветривания блоков, транспортировки по нему материалов, оборудо­вания, передвижения людей, по которому доставляют руду до рудоспусков, расположенных в районе рудного тела, и перепускают ее на основной или кон­центрационный  горизонт.</a:t>
            </a:r>
            <a:endParaRPr lang="ru-RU" sz="800" b="1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Рудоподъемный горизонт</a:t>
            </a:r>
            <a:r>
              <a:rPr lang="ru-RU" sz="8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- это горизонт стыковки ступеней подъема.</a:t>
            </a:r>
            <a:endParaRPr lang="ru-RU" sz="800" b="1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Вспомогательный горизонт</a:t>
            </a:r>
            <a:r>
              <a:rPr lang="ru-RU" sz="8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- это горизонт вторичного дробления, </a:t>
            </a:r>
            <a:r>
              <a:rPr lang="ru-RU" sz="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грохо­чения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,  скреперования,  выпуска,  подсечки  и т. п.</a:t>
            </a:r>
            <a:endParaRPr lang="ru-RU" sz="800" b="1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Подготовкой шахтного поля</a:t>
            </a:r>
            <a:r>
              <a:rPr lang="ru-RU" sz="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-</a:t>
            </a:r>
            <a:r>
              <a:rPr lang="ru-RU" sz="8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называют разделение его на этажи</a:t>
            </a:r>
            <a:r>
              <a:rPr lang="ru-RU" sz="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методом</a:t>
            </a:r>
            <a:r>
              <a:rPr lang="ru-RU" sz="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проведением откаточных штреков и ортов, а также разделение этажа на блоки проведением восстающих.</a:t>
            </a:r>
            <a:endParaRPr lang="ru-RU" sz="800" b="1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Блоком</a:t>
            </a:r>
            <a:r>
              <a:rPr lang="ru-RU" sz="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-</a:t>
            </a:r>
            <a:r>
              <a:rPr lang="ru-RU" sz="8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называется выемочный участок в пределах этажа, для отработки которого применена в полном комплекте та или иная система разработки.           Блок характеризуется параметрами: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длиной (по простиранию или вкрест простира­ния) м.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высотой, м;                          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запасами, тыс. т.                                               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объемом добычи,  т/сутки или тыс. т/месяц.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При простом способе, подготовка блока начинается с откаточного горизонта. Такая схема подготовки более длительна по времени, так как до начала разработки этажа необходимо вскрыть, с дренировать и подготовить на 70-80% откаточный горизонт; пройти в трех-пяти блоках несколько</a:t>
            </a:r>
            <a:r>
              <a:rPr lang="ru-RU" sz="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этажных восстающих. Разрезать из восстающих, блоковые орты или штреки, пройти приемные выра­ботки   и   вентиляционные  сбойки.</a:t>
            </a:r>
            <a:endParaRPr lang="ru-RU" sz="8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Принятый способ подготовки, расположение и размеры подготовительных вы­работок должны обеспечивать:                                               </a:t>
            </a:r>
            <a:endParaRPr lang="ru-RU" sz="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безопасное производство очистных работ;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нормальное проветривание очистных забоев;   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своевременную подготовку этажей и блоков, для сохранения постоянного резерва подготовленных и готовых к выемке запасов руды, с определенным средним содержанием полезных компо­нентов;                                                 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удобные и безопасные условия передвижения людей, доставки материалов</a:t>
            </a:r>
            <a:r>
              <a:rPr lang="ru-RU" sz="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и оборудования по выработкам;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мини­мальные потери руды в целиках, предохраняющих подготовительные выработки;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производительные способы доставки руды, погрузки и откатки; минимальные расходы на поддержание выработок и ремонт крепи.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Схема подготовки должна охватывать всю сеть выработок в плане (по простиранию и вкрест простирания рудного тела) и по вертикали и учитывать эффективность работы рудничного транспорта (тупиковая, кольцевая схема подготовки). Схема подготовки должна отражать схемы осушения и гравитационные потоки руды (в пределах рудного тела, в лежачем или висячем боках).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Подготовка должна обеспечивать на весь срок отработки нормальную эксплуатацию   выемочных   участков.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b="1" i="1" dirty="0" smtClean="0"/>
              <a:t>Подготовка шахтного поля</a:t>
            </a:r>
            <a:r>
              <a:rPr lang="ru-RU" dirty="0" smtClean="0"/>
              <a:t> к очистной выемке заключается в разделении его на этажи выработками основного горизонта - откаточными штреками и ортами, а также в разделении этажа на выемочные участки - блоки с помощью восстающих выра­боток.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Подготовительные выработки служат для передвижения лю­дей, транспортирования горной массы, доставки оборудования и материалов, проветривания и других целей.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При пологом залегании месторождения шахтное поле де­лится подготовительными выработками - главными и панель­ными штреками - на панели и столбы.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b="1" i="1" dirty="0" smtClean="0"/>
              <a:t>Подготовительные выработки</a:t>
            </a:r>
            <a:r>
              <a:rPr lang="ru-RU" i="1" dirty="0" smtClean="0"/>
              <a:t> </a:t>
            </a:r>
            <a:r>
              <a:rPr lang="ru-RU" dirty="0" smtClean="0"/>
              <a:t>периодически или непрерывно воспроизво­дятся по мере движения фронта очистных работ. К ним относятся откаточные штреки и орты на основных горизонтах; штреки и орты горизонта доставки (скреперования, </a:t>
            </a:r>
            <a:r>
              <a:rPr lang="ru-RU" dirty="0" err="1" smtClean="0"/>
              <a:t>грохочения</a:t>
            </a:r>
            <a:r>
              <a:rPr lang="ru-RU" dirty="0" smtClean="0"/>
              <a:t>); вентиляционные штреки, обслужива­ющие только одну очистную камеру или панель; рудоспуски между откаточным горизонтом и горизонтом доставки (скреперования, </a:t>
            </a:r>
            <a:r>
              <a:rPr lang="ru-RU" dirty="0" err="1" smtClean="0"/>
              <a:t>грохочения</a:t>
            </a:r>
            <a:r>
              <a:rPr lang="ru-RU" dirty="0" smtClean="0"/>
              <a:t>); все блоковые восстающие (за исключением разрезных, отрезных и т. д.), уклоны (материальные восстающие для доставки оборудования в пределах блока, камеры или па­нели).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В соответствии с «Нормами технологического проектирования рудников цветной металлургии с подземным способом разработки ВНТП 37-86» к горно-подготовительным выработкам на Тишинском руднике отнесены: доставочные орты, доставочные, скреперные, вентиляционные, закладочные штреки, вентиляционно-ходовые восстающие, блоковые рудоспуски и </a:t>
            </a:r>
            <a:r>
              <a:rPr lang="ru-RU" dirty="0" err="1" smtClean="0"/>
              <a:t>породоспуски</a:t>
            </a:r>
            <a:r>
              <a:rPr lang="ru-RU" dirty="0" smtClean="0"/>
              <a:t>. К нарезным выработкам отнесены: буровые штреки, буровые орты, заезды, сбойки со слоевыми выработками, отрезные восстающие.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b="1" i="1" dirty="0" smtClean="0"/>
              <a:t>Горизонт</a:t>
            </a:r>
            <a:r>
              <a:rPr lang="ru-RU" i="1" dirty="0" smtClean="0"/>
              <a:t> </a:t>
            </a:r>
            <a:r>
              <a:rPr lang="ru-RU" dirty="0" smtClean="0"/>
              <a:t>- совокупность выработок, расположенных на одном уровне и предназначенных для осуществления в процессе выемки полезного ископае­мого определенных операций, необходимых для ведения горных работ.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b="1" i="1" dirty="0" smtClean="0"/>
              <a:t>Этажные горизонты</a:t>
            </a:r>
            <a:r>
              <a:rPr lang="ru-RU" dirty="0" smtClean="0"/>
              <a:t> разделяются по своему назначению на: основные, кон­центрационные,   промежуточные,   рудоподъемные  и  вспомогательные.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b="1" i="1" dirty="0" smtClean="0"/>
              <a:t>Основной горизонт</a:t>
            </a:r>
            <a:r>
              <a:rPr lang="ru-RU" i="1" dirty="0" smtClean="0"/>
              <a:t> </a:t>
            </a:r>
            <a:r>
              <a:rPr lang="ru-RU" dirty="0" smtClean="0"/>
              <a:t>- транспортный горизонт, по которому руда транспор­тируется к шахтному стволу.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Основной горизонт, на который перепускают руду с 3-4 этажей, принято называть </a:t>
            </a:r>
            <a:r>
              <a:rPr lang="ru-RU" b="1" i="1" dirty="0" smtClean="0"/>
              <a:t>концентрационным горизонтом</a:t>
            </a:r>
            <a:r>
              <a:rPr lang="ru-RU" i="1" dirty="0" smtClean="0"/>
              <a:t>, </a:t>
            </a:r>
            <a:r>
              <a:rPr lang="ru-RU" dirty="0" smtClean="0"/>
              <a:t>чем подчеркивается возможность наи­более эффективной механизации транспорта в связи с высокой его концентрацией и длительным сроком службы горизонта - 8-10 лет и более. Но не только этим определением характеризуется концентрационный горизонт.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Вскрытие и подготовка концентрационными горизонтами, когда отработка ведется одновременно на 3-4 и более этажах с перепуском руды по специальным восстающим выработкам (рудоспускам) на концентрационные горизонты, позво­ляет сосредоточить на них все вспомогательные службы и их соответствующие устройства, оборудование и механизмы. Промежуточные горизонты имеют весьма простую схему подготовки и незначительное число и объем камер, небольшую протяженность подготовительных выработок. Наличие концентрационного го­ризонта резко сокращает число эксплуатируемого оборудования и механизмов подземного транспорта, пунктов механического дробления и перегрузки руды и ряда вспомогательных служб (водоотлива, подземного ремонтного и складского хозяйства, диспетчерской, медицинской, противопожарной и механической служб),   обслуживающего   их   персонала.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b="1" i="1" dirty="0" smtClean="0"/>
              <a:t>Промежуточный горизонт</a:t>
            </a:r>
            <a:r>
              <a:rPr lang="ru-RU" dirty="0" smtClean="0"/>
              <a:t> - </a:t>
            </a:r>
            <a:r>
              <a:rPr lang="ru-RU" dirty="0" err="1" smtClean="0"/>
              <a:t>горизонт</a:t>
            </a:r>
            <a:r>
              <a:rPr lang="ru-RU" dirty="0" smtClean="0"/>
              <a:t>, предназначенный для подготовки этажа, проветривания блоков, транспортировки по нему материалов, оборудо­вания, передвижения людей, по которому доставляют руду до рудоспусков, расположенных в районе рудного тела, и перепускают ее на основной или кон­центрационный  горизонт.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b="1" i="1" dirty="0" smtClean="0"/>
              <a:t>Рудоподъемный горизонт</a:t>
            </a:r>
            <a:r>
              <a:rPr lang="ru-RU" i="1" dirty="0" smtClean="0"/>
              <a:t> </a:t>
            </a:r>
            <a:r>
              <a:rPr lang="ru-RU" dirty="0" smtClean="0"/>
              <a:t>- это горизонт стыковки ступеней подъема.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b="1" i="1" dirty="0" smtClean="0"/>
              <a:t>Вспомогательный горизонт</a:t>
            </a:r>
            <a:r>
              <a:rPr lang="ru-RU" i="1" dirty="0" smtClean="0"/>
              <a:t> </a:t>
            </a:r>
            <a:r>
              <a:rPr lang="ru-RU" dirty="0" smtClean="0"/>
              <a:t>- это горизонт вторичного дробления, </a:t>
            </a:r>
            <a:r>
              <a:rPr lang="ru-RU" dirty="0" err="1" smtClean="0"/>
              <a:t>грохо­чения</a:t>
            </a:r>
            <a:r>
              <a:rPr lang="ru-RU" dirty="0" smtClean="0"/>
              <a:t>,  скреперования,  выпуска,  подсечки  и т. п.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b="1" i="1" dirty="0" smtClean="0"/>
              <a:t>Подготовкой шахтного поля</a:t>
            </a:r>
            <a:r>
              <a:rPr lang="ru-RU" i="1" dirty="0" smtClean="0"/>
              <a:t> </a:t>
            </a:r>
            <a:r>
              <a:rPr lang="ru-RU" dirty="0" smtClean="0"/>
              <a:t>называют разделение его на этажи проведением откаточных штреков и ортов, а также разделение этажа на блоки проведением восстающих.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b="1" i="1" dirty="0" smtClean="0"/>
              <a:t>Блоком</a:t>
            </a:r>
            <a:r>
              <a:rPr lang="ru-RU" i="1" dirty="0" smtClean="0"/>
              <a:t> </a:t>
            </a:r>
            <a:r>
              <a:rPr lang="ru-RU" dirty="0" smtClean="0"/>
              <a:t>называется выемочный участок в пределах этажа, для отработки которого применена в полном комплекте та или иная система разработки. Блок характеризуется параметрами: длиной (по простиранию или вкрест простира­ния), м; высотой, м; запасами, тыс. т, и объемом добычи, т/сутки или тыс. т/месяц; при разработке мощных месторождений - шириной, м, и направлением длинной стороны (по простиранию или вкрест простирания).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Пологие и крутопадающие месторождения большой горизонтальной мощности делятся   на   панели. При разработке крутопадающих месторождений большой горизонтальной мощности (200-600 м) панелью называется часть шахтного поля шириной, рав­ной размеру блока по простиранию, и длиной, равной горизонтальной мощности залежи.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Высота этажа связана с его вскрытием и подготовкой, которая может быть выполнена простым и комбинированными способами - транспортными съездами и ярусным способом.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При простом способе подготовка блока начинается с откаточного горизонта. Такая схема подготовки более длительна по времени, так как до начала раз­работки этажа необходимо вскрыть, </a:t>
            </a:r>
            <a:r>
              <a:rPr lang="ru-RU" dirty="0" err="1" smtClean="0"/>
              <a:t>сдренировать</a:t>
            </a:r>
            <a:r>
              <a:rPr lang="ru-RU" dirty="0" smtClean="0"/>
              <a:t> и подготовить на 70-80% откаточный горизонт; пройти в трех-пяти блоках несколько этажных восстающих; разрезать из восстающих блоковые орты или штреки, пройти приемные выра­ботки   и   вентиляционные  сбойки.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Принятый способ подготовки, расположение и размеры подготовительных вы­работок должны обеспечивать: безопасное производство очист­ных работ; нормальное проветривание очистных забоев; свое­временную подготовку этажей и блоков для сохранения посто­янного резерва подготовленных и готовых к выемке запасов руды с определенным средним содержанием полезных компо­нентов; удобные и безопасные условия передвижения людей, доставки материалов и оборудования по выработкам; мини­мальные потери руды в целиках, предохраняющих подготови­тельные выработки; производительные способы доставки руды, погрузки и откатки; минимальные расходы на поддержание вы­работок и ремонт крепи.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Схема подготовки должна охватывать всю сеть выработок в плане (по прости­ранию и вкрест простирания рудного тела) и по вертикали и учитывать эффектив­ность работы рудничного транспорта (тупиковая, кольцевая схема подготовки). Схема подготовки должна отражать схемы осушения и гравитационные потоки руды (в пределах рудного тела, в лежачем или висячем боках).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Подготовка должна обеспечивать на весь срок отработки нормальную экс­плуатацию   выемочных   участков.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b="1" i="1" dirty="0" smtClean="0"/>
              <a:t>Классификация способов и схем подготовки</a:t>
            </a:r>
            <a:r>
              <a:rPr lang="ru-RU" dirty="0" smtClean="0"/>
              <a:t>: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en-US" dirty="0" smtClean="0"/>
              <a:t>I</a:t>
            </a:r>
            <a:r>
              <a:rPr lang="ru-RU" dirty="0" smtClean="0"/>
              <a:t>. </a:t>
            </a:r>
            <a:r>
              <a:rPr lang="ru-RU" i="1" dirty="0" smtClean="0"/>
              <a:t>Традиционная    технология    разработки 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А. </a:t>
            </a:r>
            <a:r>
              <a:rPr lang="ru-RU" i="1" dirty="0" smtClean="0"/>
              <a:t>Крутопадающие и наклонные месторождения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1.  Подготовка этажными штреками и ортами: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а)  по тупиковой схеме;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б)  по  кольцевой схеме.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2.   Подготовка этажными ортами и штреками: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а)  по тупиковой схеме;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б)  по кольцевой схеме.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3.   </a:t>
            </a:r>
            <a:r>
              <a:rPr lang="ru-RU" dirty="0" err="1" smtClean="0"/>
              <a:t>Безортовая</a:t>
            </a:r>
            <a:r>
              <a:rPr lang="ru-RU" dirty="0" smtClean="0"/>
              <a:t> подготовка.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4.   Подготовка с заглубленным расположением откаточного горизонта (ниже этажа).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Б. </a:t>
            </a:r>
            <a:r>
              <a:rPr lang="ru-RU" i="1" dirty="0" smtClean="0"/>
              <a:t>Пологие и горизонтальные месторождения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1.  Панельная  подготовка - главными  и  панельными  штреками.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2.   </a:t>
            </a:r>
            <a:r>
              <a:rPr lang="ru-RU" dirty="0" err="1" smtClean="0"/>
              <a:t>Беспанельная</a:t>
            </a:r>
            <a:r>
              <a:rPr lang="ru-RU" dirty="0" smtClean="0"/>
              <a:t>    подготовка - главными    откаточными и   выемочными штреками.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en-US" dirty="0" smtClean="0"/>
              <a:t>II</a:t>
            </a:r>
            <a:r>
              <a:rPr lang="ru-RU" dirty="0" smtClean="0"/>
              <a:t>. </a:t>
            </a:r>
            <a:r>
              <a:rPr lang="ru-RU" i="1" dirty="0" smtClean="0"/>
              <a:t>Разработка месторождений в сложных гидро­геологических   условиях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1.   Подготовка  одним  горизонтом;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2.   Подготовка двумя горизонтами: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- верхний дренажный горизонт с дренажными выработками и сквозными фильтрами;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- рабочий горизонт с веером </a:t>
            </a:r>
            <a:r>
              <a:rPr lang="ru-RU" dirty="0" err="1" smtClean="0"/>
              <a:t>водопонижающих</a:t>
            </a:r>
            <a:r>
              <a:rPr lang="ru-RU" dirty="0" smtClean="0"/>
              <a:t> скважин в верхнюю часть месторождения.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3. Подготовка тремя горизонтами: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- верхний дренажный горизонт с дренажными выработками и сквозными фильтрами;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- рабочий горизонт с веером </a:t>
            </a:r>
            <a:r>
              <a:rPr lang="ru-RU" dirty="0" err="1" smtClean="0"/>
              <a:t>водопонижающих</a:t>
            </a:r>
            <a:r>
              <a:rPr lang="ru-RU" dirty="0" smtClean="0"/>
              <a:t> скважин в верхнюю часть место­рождения;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- нижний дренажный (2-й рабочий) горизонт с дренажными выработками (подготовительными).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en-US" dirty="0" smtClean="0"/>
              <a:t>III</a:t>
            </a:r>
            <a:r>
              <a:rPr lang="ru-RU" dirty="0" smtClean="0"/>
              <a:t>. </a:t>
            </a:r>
            <a:r>
              <a:rPr lang="ru-RU" i="1" dirty="0" smtClean="0"/>
              <a:t>Разработка месторождений методом выще­лачивания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1. Подготовка вертикальными и наклонными нагнетательными и  разгрузоч­ными  скважинами,   заложенными  с  поверхности: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а) по линейной схеме;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б)  по кольцевой (ячеистой) схеме.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2. Подготовка горными выработками с предварительным рыхлением рудных блоков взрывами и орошение отбитой  руды из подземных выработок.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3. Подготовка горными  выработками  без предварительного рыхления руд­ных блоков с нагнетанием выщелачиваемых растворов в трещиноватый массив под давлением.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4. Комбинированная подготовка дренажными горными выработками и нагне­тательными скважинами, заложенными  с поверхности.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Схема подготовки месторождений при применении са­моходного оборудования должна предусматривать: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- безрельсовые транспортные и доставочные штреки и другие горизонтальные и наклонные выработки на промежуточных этажах (или подэтажах) с транспортированием (доставкой) горной массы и материалов самоходным оборудованием;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- конструкцию систем разработки, обеспечивающую свободное перемещение самоходных машин из одних рабочих мест в другие, на­ходящиеся на одном и разных уровнях в одном или нескольких смеж­ных блоках; оптимальное расстояние доставки горной массы и др.;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- доставку в очистные и подготовительные забои и на другие рабочие места трудящихся и материалов самоходными машинами;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- возможность подготовки запасов к разработке отдельными участ­ками шахтного поля, вскрытыми автотранспортными уклонами.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Для характеристики объема подготовительных работ поль­зуются показателем - </a:t>
            </a:r>
            <a:r>
              <a:rPr lang="ru-RU" b="1" i="1" dirty="0" smtClean="0"/>
              <a:t>удельный объем подготовительных работ</a:t>
            </a:r>
            <a:r>
              <a:rPr lang="ru-RU" dirty="0" smtClean="0"/>
              <a:t>, который выражает процентное отношение объема подготовительных выработок к объему руды в этаже или блоке. В зависимости от системы разработки и характера месторождения удельный объем подготовительных работ изме­няется от 2 до 15%, иногда достигает 25%. Нередко удельный объем подготовки определяют как отношение объема добычи руды из подготовительных выработок к извлекаемым запасам блока. Однако этот показатель не отражает объема полевой подготовки. Объем подготовительных работ характеризуется также чис­лом погонных метров подготовительных выработок, приходя­щихся на 1000 т готовых к выемке запасов руды.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Коэффициент подготовки и нарезки камеры, показывающий общую длину подготовительно-нарезных выработок приходящуюся на 1000 т подготовленных к очистной выемке запасов руды: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 , п.м./1000 т подготовленных запасов к очистной выемке,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где  - суммарная длина подготовительно-нарезных выработок, п.м.;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 - подготовленные к очистной выемке запасы руды, т.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 Удельный объем подготовительно-нарезных работ, приходящийся на 1000 т запасов руды: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, м3 /1000 т подготовленных запасов к очистной выемке,   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   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где  - суммарный объем подготовительно-нарезных выработок, м3.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Наибольшее влияние на способ подготовки оказывают мощность, угол па­дения залежи и механические свойства пород и руд. При маломощном крутопадающем рудном теле горизонт может быть подго­товлен одним откаточным штреком,</a:t>
            </a:r>
            <a:r>
              <a:rPr lang="ru-RU" i="1" dirty="0" smtClean="0"/>
              <a:t> </a:t>
            </a:r>
            <a:r>
              <a:rPr lang="ru-RU" dirty="0" smtClean="0"/>
              <a:t>а при большей мощности по условиям транспорта и вентиляции необходимо проходить два,</a:t>
            </a:r>
            <a:r>
              <a:rPr lang="ru-RU" i="1" dirty="0" smtClean="0"/>
              <a:t> </a:t>
            </a:r>
            <a:r>
              <a:rPr lang="ru-RU" dirty="0" smtClean="0"/>
              <a:t>а то и три откаточных штрека.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На подготовку месторождений, залегающих в сложных гидрогеологических условиях, большое влияние оказывают принятые схемы осушения шахтных полей.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Физико-механические свойства руды предопределяют выбор рудной или полевой подготовки. При крепких и устойчивых рудах, как правило, приме­няется </a:t>
            </a:r>
            <a:r>
              <a:rPr lang="ru-RU" b="1" i="1" dirty="0" smtClean="0"/>
              <a:t>рудная подготовка</a:t>
            </a:r>
            <a:r>
              <a:rPr lang="ru-RU" dirty="0" smtClean="0"/>
              <a:t>. Неустойчивая руда требует полевую или штрековую комбинированную (рудная и полевая) подготовку, при которой создаются луч­шие условия для работы транспорта и вентиляции рудника.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При </a:t>
            </a:r>
            <a:r>
              <a:rPr lang="ru-RU" b="1" i="1" dirty="0" smtClean="0"/>
              <a:t>полевой подготовке</a:t>
            </a:r>
            <a:r>
              <a:rPr lang="ru-RU" dirty="0" smtClean="0"/>
              <a:t> крутопадающих месторождений выработки заклады­ваются в породах лежачего и висячего боков, при </a:t>
            </a:r>
            <a:r>
              <a:rPr lang="ru-RU" dirty="0" err="1" smtClean="0"/>
              <a:t>пологопадающих</a:t>
            </a:r>
            <a:r>
              <a:rPr lang="ru-RU" dirty="0" smtClean="0"/>
              <a:t> - в почве рудных пластов.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Подготовка всегда должна учитывать технологию разработки, применяемое оборудование и его постоянное обновление.</a:t>
            </a:r>
            <a:r>
              <a:rPr lang="ru-RU" i="1" dirty="0" smtClean="0"/>
              <a:t> </a:t>
            </a:r>
            <a:r>
              <a:rPr lang="ru-RU" dirty="0" smtClean="0"/>
              <a:t>Например, применение погрузочно-доставочных самоходных машин позволяет грузить руду с подошвы выпускных выработок или непосредственно из очистных камер и доставлять ее к рудоспу­скам, а когда руда погрузчиком или экскаватором погружается в самосвалы, то и непосредственно на поверхность. Все это требует </a:t>
            </a:r>
            <a:r>
              <a:rPr lang="ru-RU" dirty="0" err="1" smtClean="0"/>
              <a:t>взаимоувязки</a:t>
            </a:r>
            <a:r>
              <a:rPr lang="ru-RU" dirty="0" smtClean="0"/>
              <a:t> вскрытия, подготовки, нарезки, очистной выемки и осушения.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При геотехнических способах разработки (выщелачивание, выжигание и др.) на схему подготовки основное влияние оказывают глубина залегания полезного ископаемого, форма рудного тела и физико-механические свойства руды (трещиноватость, пористость, крепость, минеральный состав и раствори­мость минералов в кислотах), а также физико-механические свойства вмещающих горных пород.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Системы разработок</a:t>
            </a:r>
            <a:r>
              <a:rPr lang="ru-RU" i="1" dirty="0" smtClean="0"/>
              <a:t> </a:t>
            </a:r>
            <a:r>
              <a:rPr lang="ru-RU" dirty="0" smtClean="0"/>
              <a:t>определяют способ и схему подготовки всего шахтного поля, число и тип потребных выработок подготовки.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В тонких и весьма тонких жильных телах на основном го­ризонте проводят один рудный штрек, располагая его таким образом, чтобы была удобной загрузка руды в вагонетки. Если руда поступает через люки, то последние должны на­ходиться в одном из верхних углов откаточной выработки (рисунок 3.15а). При невыдержанном залегании и непостоянной мощности жилы, наличии сбросов предпочтение отдают схеме, показанной на рисунке 3.15б,</a:t>
            </a:r>
            <a:r>
              <a:rPr lang="ru-RU" i="1" dirty="0" smtClean="0"/>
              <a:t> </a:t>
            </a:r>
            <a:r>
              <a:rPr lang="ru-RU" dirty="0" smtClean="0"/>
              <a:t>позволяющей лучше следовать за жи­лой. Смещение штрека в сторону висячего или лежачего боков определяется устойчивостью вмещающих пород. При длитель­ном сроке существования штрека его располагают в более креп­ких породах.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На мощных и весьма мощных месторождениях применяют </a:t>
            </a:r>
            <a:r>
              <a:rPr lang="ru-RU" b="1" i="1" dirty="0" smtClean="0"/>
              <a:t>штрековую   или </a:t>
            </a:r>
            <a:r>
              <a:rPr lang="ru-RU" b="1" i="1" dirty="0" err="1" smtClean="0"/>
              <a:t>ортовую</a:t>
            </a:r>
            <a:r>
              <a:rPr lang="ru-RU" b="1" i="1" dirty="0" smtClean="0"/>
              <a:t> схему подготовки.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В первом случае выработки от­каточного горизонта состоят из од­ного или нескольких рудных или полевых штреков. Во втором слу­чае погрузка руды осуществляется в ортах, соединенных рудными или полевыми штреками.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Подго­товка одним рудным или полевым штреком применяется при мощности рудного тела до 10-20 м (рисунок 3.14). 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а б 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Рисунок 3.14 - Расположение откаточных штреков в тонких жилах 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В более мощных залежах проводят несколько руд­ных штреков или один полевой со специальными доставочными выработками - ортами скреперования. Одного откаточного штрека бывает достаточно и для весьма мощного рудного тела, если руда к нему поступает с подэтажей по рудо­спускам. В последнем случае на подэтажах должна быть орга­низована механизированная доставка руды к рудоспускам.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b="1" i="1" dirty="0" err="1" smtClean="0"/>
              <a:t>Ортовая</a:t>
            </a:r>
            <a:r>
              <a:rPr lang="ru-RU" b="1" i="1" dirty="0" smtClean="0"/>
              <a:t> подготовка</a:t>
            </a:r>
            <a:r>
              <a:rPr lang="ru-RU" dirty="0" smtClean="0"/>
              <a:t> бывает тупиковой (рисунок 3.15</a:t>
            </a:r>
            <a:r>
              <a:rPr lang="ru-RU" i="1" dirty="0" smtClean="0"/>
              <a:t>) </a:t>
            </a:r>
            <a:r>
              <a:rPr lang="ru-RU" dirty="0" smtClean="0"/>
              <a:t>или кольцевой (рисунок 3.16</a:t>
            </a:r>
            <a:r>
              <a:rPr lang="ru-RU" i="1" dirty="0" smtClean="0"/>
              <a:t>). 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В первом случае из </a:t>
            </a:r>
            <a:r>
              <a:rPr lang="ru-RU" dirty="0" err="1" smtClean="0"/>
              <a:t>двухпутного</a:t>
            </a:r>
            <a:r>
              <a:rPr lang="ru-RU" dirty="0" smtClean="0"/>
              <a:t> (руд­ного или полевого) откаточного штрека проводят орты-за­езды.</a:t>
            </a:r>
            <a:r>
              <a:rPr lang="ru-RU" i="1" dirty="0" smtClean="0"/>
              <a:t> </a:t>
            </a:r>
            <a:r>
              <a:rPr lang="ru-RU" dirty="0" smtClean="0"/>
              <a:t>При кольцевой схеме орты проводят между однопутным рудным или полевым штреком и </a:t>
            </a:r>
            <a:r>
              <a:rPr lang="ru-RU" dirty="0" err="1" smtClean="0"/>
              <a:t>двухпутным</a:t>
            </a:r>
            <a:r>
              <a:rPr lang="ru-RU" dirty="0" smtClean="0"/>
              <a:t> полевым штреком</a:t>
            </a:r>
            <a:r>
              <a:rPr lang="ru-RU" i="1" dirty="0" smtClean="0"/>
              <a:t>. </a:t>
            </a:r>
            <a:r>
              <a:rPr lang="ru-RU" dirty="0" smtClean="0"/>
              <a:t>Наличие двух штреков обеспечивает хорошие усло­вия для транспорта и проветривания основного горизонта.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Рисунок 3.15 - Тупиковая </a:t>
            </a:r>
            <a:r>
              <a:rPr lang="ru-RU" dirty="0" err="1" smtClean="0"/>
              <a:t>ортовая</a:t>
            </a:r>
            <a:r>
              <a:rPr lang="ru-RU" dirty="0" smtClean="0"/>
              <a:t> подготовка откаточного горизонта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1 – </a:t>
            </a:r>
            <a:r>
              <a:rPr lang="ru-RU" dirty="0" err="1" smtClean="0"/>
              <a:t>двухпутный</a:t>
            </a:r>
            <a:r>
              <a:rPr lang="ru-RU" dirty="0" smtClean="0"/>
              <a:t> штрек; 2 – орт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Рисунок 3.16 - Кольцевая </a:t>
            </a:r>
            <a:r>
              <a:rPr lang="ru-RU" dirty="0" err="1" smtClean="0"/>
              <a:t>ортовая</a:t>
            </a:r>
            <a:r>
              <a:rPr lang="ru-RU" dirty="0" smtClean="0"/>
              <a:t> подготовка откаточного горизонт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1 – </a:t>
            </a:r>
            <a:r>
              <a:rPr lang="ru-RU" dirty="0" err="1" smtClean="0"/>
              <a:t>двухпутный</a:t>
            </a:r>
            <a:r>
              <a:rPr lang="ru-RU" dirty="0" smtClean="0"/>
              <a:t> штрек; 2 – орт; 3 – однопутный штрек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В неустойчивых породах длительное сохранение </a:t>
            </a:r>
            <a:r>
              <a:rPr lang="ru-RU" dirty="0" err="1" smtClean="0"/>
              <a:t>двухпутных</a:t>
            </a:r>
            <a:r>
              <a:rPr lang="ru-RU" dirty="0" smtClean="0"/>
              <a:t> откаточных штреков, имеющих площадь поперечного сечения до 20 м</a:t>
            </a:r>
            <a:r>
              <a:rPr lang="ru-RU" baseline="30000" dirty="0" smtClean="0"/>
              <a:t>2</a:t>
            </a:r>
            <a:r>
              <a:rPr lang="ru-RU" dirty="0" smtClean="0"/>
              <a:t> и находящихся в зоне влияния горных работ, стано­вится затруднительным. Поэтому </a:t>
            </a:r>
            <a:r>
              <a:rPr lang="ru-RU" dirty="0" err="1" smtClean="0"/>
              <a:t>двухпутные</a:t>
            </a:r>
            <a:r>
              <a:rPr lang="ru-RU" dirty="0" smtClean="0"/>
              <a:t> штреки проводят на значительном расстоянии от рудного тела, а с целью сокра­щения длины ортов-заездов вблизи рудного тела проводят одно­путный вспомогательный штрек (рисунок 3.17).</a:t>
            </a:r>
            <a:r>
              <a:rPr lang="ru-RU" i="1" dirty="0" smtClean="0"/>
              <a:t> </a:t>
            </a:r>
            <a:r>
              <a:rPr lang="ru-RU" dirty="0" smtClean="0"/>
              <a:t>В породах ви­сячего бока проводят однопутный откаточный штрек. Штреки лежачего бока сбиваются между собой квершлагами.</a:t>
            </a:r>
            <a:r>
              <a:rPr lang="ru-RU" i="1" dirty="0" smtClean="0"/>
              <a:t> 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Рисунок 3.17 - Тупиковая </a:t>
            </a:r>
            <a:r>
              <a:rPr lang="ru-RU" dirty="0" err="1" smtClean="0"/>
              <a:t>ортовая</a:t>
            </a:r>
            <a:r>
              <a:rPr lang="ru-RU" dirty="0" smtClean="0"/>
              <a:t> подготовка откаточного горизонта в неустойчивых породах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1 – квершлаг; 2 – однопутный вспомогательный; 3 – </a:t>
            </a:r>
            <a:r>
              <a:rPr lang="ru-RU" dirty="0" err="1" smtClean="0"/>
              <a:t>двухпутный</a:t>
            </a:r>
            <a:r>
              <a:rPr lang="ru-RU" dirty="0" smtClean="0"/>
              <a:t> откаточный штрек; 4 – орты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При большом горном давлении производят заглубление от­каточного горизонта по вертикали на 60-120 м ниже отраба­тываемого этажа. При этом руда из очистных блоков на отка­точный горизонт доставляется по системе рудоспусков. Такое расположение выработок основного горизонта позволяет со­кратить затраты на их крепление, уменьшить их протяженность, увеличить площадь поперечного сечения при использовании мощных электровозов. Аккумулирование руды в рудоспусках обеспечивает ритмичную работу шахтного транспорта и подъема.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b="1" i="1" dirty="0" smtClean="0"/>
              <a:t>Выбор между полевой и рудной подготовкой</a:t>
            </a:r>
            <a:r>
              <a:rPr lang="ru-RU" dirty="0" smtClean="0"/>
              <a:t> зависит от следующих факторов: мощности рудного тела, направления очистной выемки, способа проветривания (центральное или фланговое) и др. В мощных и весьма мощных рудных телах чаще применяют полевую подготовку.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Полевая подготовка имеет ряд достоинств: незначительные расходы на ремонт крепи; сокращаются потери руды в между­этажных целиках. Отработку целиков можно начинать после окончания выемки блока без нарушения схемы вентиляции; удобнее и проще общая схема вентиляции. В отдельных слу­чаях, например при фланговом проветривании и отступающей выемке, штрек вышележащего этажа может быть сохранен для вентиляции, если он проведен на значительном расстоянии от рудного тела. В рудных телах небольшой мощности, имеющих извилистые контуры, рудный штрек неприемлем для электро­возной откатки.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Основной недостаток полевой подготовки - большие перво­начальные затраты на подготовительные работы вследствие не­обходимости проводить квершлаги до рудного тела. В отличие от рудного штрека проведение полевого частично не окупается попутно добытой рудой. В отдельных случаях ухудшается дре­наж и усложняется попутная разведка месторождения.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Выбор между полевой и рудной подготовкой часто связан с выбором схемы проветривания и направления выемки.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В особую группу выделяют </a:t>
            </a:r>
            <a:r>
              <a:rPr lang="ru-RU" b="1" i="1" dirty="0" smtClean="0"/>
              <a:t>нарезные выработки</a:t>
            </a:r>
            <a:r>
              <a:rPr lang="ru-RU" dirty="0" smtClean="0"/>
              <a:t>, проводи­мые в пределах блоков, панелей и столбов непосредственно для очистной выемки.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К нарезным выработкам относятся: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- </a:t>
            </a:r>
            <a:r>
              <a:rPr lang="ru-RU" dirty="0" err="1" smtClean="0"/>
              <a:t>подэтажиые</a:t>
            </a:r>
            <a:r>
              <a:rPr lang="ru-RU" dirty="0" smtClean="0"/>
              <a:t> и слоевые горизонтальные выработки, разделяющие блок на отдельные выемочные подэтажи или слои;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- выработки горизонта скреперования - штреки или орты, служащие для скреперной доставки отбитой руды до выработок основного горизонта, а также для вторичного дроб­ления руды;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- выработки горизонта </a:t>
            </a:r>
            <a:r>
              <a:rPr lang="ru-RU" dirty="0" err="1" smtClean="0"/>
              <a:t>грохочения</a:t>
            </a:r>
            <a:r>
              <a:rPr lang="ru-RU" dirty="0" smtClean="0"/>
              <a:t> - камеры, штреки, орты, служащие для вторичного дробления отбитой руды и перепуска ее на основной горизонт;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- выработки горизонта подсечки, служащие для отделения добываемого массива руды от днища блока;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- отрезные восстающие и щели, горизонтальные и вертикальные ходки, вентиляционные сбойки и ряд других выработок, рассмотрение которых вследствие их тесной связи с очистной выемкой возможно только при изучении от­дельных систем разработки.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dirty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CFC6D9-54AB-4ECC-A45E-7882300AAC0C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C1102C-0AC9-4331-834C-93216D44AD5D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Схема подготовки месторождений при применении самоходного оборудования должна предусматривать: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безрельсовые транспортные и доставочные штреки и другие горизонтальные и наклонные выработки на промежуточных этажах (или подэтажах) с транспортированием (доставкой) горной массы и материалов самоходным оборудованием;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конструкцию систем разработки, обеспечивающую свободное перемещение самоходных машин из одних рабочих мест в другие, находящиеся на одном и разных уровнях в одном или нескольких смежных блоках; оптимальное расстояние доставки горной массы и др.;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доставку в очистные и подготовительные забои и на другие рабочие места трудящихся и материалов самоходными машинами;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возможность подготовки запасов к разработке отдельными участками шахтного поля, вскрытыми автотранспортными уклонами.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Для характеристики объема подготовительных работ, пользуются</a:t>
            </a:r>
            <a:r>
              <a:rPr lang="ru-RU" sz="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показателем</a:t>
            </a:r>
            <a:r>
              <a:rPr lang="ru-RU" sz="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- удельный объем подготовительных работ, который выражает процентное отношение объема подготовительных выработок к объему руды в этаже или блоке. 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 зависимости от системы разработки и характера месторождения удельный объем подготовительных работ изменяется от 2 до 15%, иногда достигает 25%. Нередко удельный объем подготовки определяют как отношение объема добычи руды из подготовительных выработок, к извлекаемым запасам блока. Однако этот показатель не отражает объема полевой подготовки. Объем подготовительных работ характеризуется также числом погонных метров подготовительных выработок, приходящихся на 1000 т готовых к выемке запасов руды.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Коэффициент подготовки и нарезки камеры, показывающий общую длину подготовительно-нарезных выработок приходящуюся на 1000 т подготовленных к очистной выемке запасов руды: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,                                                                                         </a:t>
            </a:r>
            <a:r>
              <a:rPr lang="en-US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ru-RU" sz="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п.м./1000 т подготовленных запасов к очистной</a:t>
            </a:r>
            <a:r>
              <a:rPr lang="ru-RU" sz="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выемке,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где  - суммарная длина подготовительно-нарезных выработок, п.м.;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- подготовленные к очистной выемке запасы руды, т.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Удельный объем подготовительно - нарезных работ, приходящийся на     1000 т запасов руды: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, м3 /1000 т подготовленных запасов к очистной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выемке,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где  - суммарный объем подготовительно-нарезных выработок, м3.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Наибольшее влияние на способ подготовки оказывают мощность, угол падения залежи и механические свойства пород и руд. При маломощном крутопадающем рудном теле горизонт может быть подготовлен одним откаточным штреком,</a:t>
            </a:r>
            <a:r>
              <a:rPr lang="ru-RU" sz="8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а при большей мощности по условиям транспорта и вентиляции необходимо проходить два,</a:t>
            </a:r>
            <a:r>
              <a:rPr lang="ru-RU" sz="8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а то и три откаточных штрека.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 подготовку месторождений, залегающих в сложных гидрогеологических условиях, большое влияние оказывают принятые схемы осушения шахтных полей.</a:t>
            </a:r>
            <a:endParaRPr lang="ru-RU" sz="8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Физико-механические свойства руды предопределяют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выбор рудной или полевой подготовки. При крепких и устойчивых рудах, как правило, применяется </a:t>
            </a:r>
            <a:r>
              <a:rPr lang="ru-RU" sz="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рудная подготовка.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Неустойчивая руда требует полевую или штрековую комбинированную (рудная и полевая) подготовку, при которой создаются лучшие условия для работы транспорта и вентиляции рудника.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При полевой подготовке</a:t>
            </a:r>
            <a:r>
              <a:rPr lang="ru-RU" sz="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крутопадающих месторождений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выработки закладываются в породах лежачего и висячего боков, </a:t>
            </a:r>
            <a:r>
              <a:rPr lang="ru-RU" sz="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при </a:t>
            </a:r>
            <a:r>
              <a:rPr lang="ru-RU" sz="8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пологопадающих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- в почве рудных пластов.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Подготовка всегда должна учитывать технологию разработки, применяемое оборудование и его постоянное обновление.</a:t>
            </a:r>
            <a:r>
              <a:rPr lang="ru-RU" sz="8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Например, применение погрузочно-доставочных самоходных машин позволяет грузить руду с подошвы выпускных выработок или непосредственно из очистных камер и доставлять ее к рудоспускам, а когда руда погрузчиком или экскаватором погружается в самосвалы, то и непосредственно на поверхность. Все это требует </a:t>
            </a:r>
            <a:r>
              <a:rPr lang="ru-RU" sz="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взаимоувязки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вскрытия, подготовки, нарезки, очистной выемки и осушения.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При геотехнических способах разработки (выщелачивание, выжигание и др.) на схему подготовки основное влияние оказывают глубина залегания полезного ископаемого, форма рудного тела и физико-механические свойства руды (трещиноватость, пористость,</a:t>
            </a:r>
            <a:r>
              <a:rPr lang="ru-RU" sz="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крепость, минеральный состав и растворимость минералов в кислотах), а также физико-механические свойства вмещающих горных пород.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Системы разработок</a:t>
            </a:r>
            <a:r>
              <a:rPr lang="ru-RU" sz="8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определяют способ и схему подготовки всего шахтного поля, число и тип потребных выработок подготовки.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CE6BDA-A77B-488F-9E6F-2CE5CE44B16B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 тонких и весьма тонких жильных телах на основном горизонте проводят один рудный штрек, располагая его таким образом, чтобы была удобной загрузка руды в вагонетки. Если руда поступает через люки, то последние должны на­ходиться в одном из верхних углов откаточной выработки (рисунок ). При невыдержанном залегании и непостоянной мощности жилы, наличии сбросов предпочтение отдают схеме, показанной на рисунке,</a:t>
            </a:r>
            <a:r>
              <a:rPr lang="ru-RU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позволяющей лучше следовать за жи­лой. Смещение штрека в сторону висячего или лежачего боков определяется устойчивостью вмещающих пород. При длительном сроке существования штрека его располагают в более крепких породах.</a:t>
            </a:r>
          </a:p>
          <a:p>
            <a:pPr eaLnBrk="1" hangingPunct="1">
              <a:defRPr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 мощных и весьма мощных месторождениях применяют штрековую   или ортовую схему подготовки.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3DA3B5-EB98-4BBA-B383-2F7D64949E2F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 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первом случае из двухпутного (рудного или полевого) откаточного штрека проводят орты-заезды.</a:t>
            </a:r>
            <a:r>
              <a:rPr lang="ru-RU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При кольцевой схеме орты проводят между однопутным рудным или полевым штреком и двухпутным полевым штреком</a:t>
            </a:r>
            <a:r>
              <a:rPr lang="ru-RU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Наличие двух штреков обеспечивает хорошие условия для транспорта и проветривания основного горизонта.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91F3B8-B7D6-471E-9074-5C1DE0A221D4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 неустойчивых породах длительное сохранение </a:t>
            </a:r>
            <a:r>
              <a:rPr lang="ru-RU" sz="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двухпутных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откаточных штреков, имеющих площадь поперечного сечения до 20 м2 и находящихся в зоне влияния горных работ, становится затруднительным. Поэтому </a:t>
            </a:r>
            <a:r>
              <a:rPr lang="ru-RU" sz="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двухпутные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штреки проводят на значительном расстоянии от рудного тела, а с целью сокра­щения длины ортов-заездов вблизи рудного тела проводят однопутный вспомогательный штрек (рисунок).</a:t>
            </a:r>
            <a:r>
              <a:rPr lang="ru-RU" sz="8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 породах ви­сячего бока проводят однопутный откаточный штрек. Штреки лежачего бока сбиваются между собой квершлагами.</a:t>
            </a:r>
            <a:r>
              <a:rPr lang="ru-RU" sz="800" dirty="0" smtClean="0"/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При большом горном давлении производят заглубление откаточного горизонта по вертикали на 60-120 м ниже отрабатываемого этажа. При этом руда из очистных блоков на отка­точный горизонт доставляется по системе рудоспусков. Такое расположение выработок основного горизонта позволяет со­кратить затраты на их крепление, уменьшить их протяженность, увеличить площадь поперечного сечения при использовании мощных электровозов. Аккумулирование руды в рудоспусках обеспечивает ритмичную работу шахтного транспорта и подъема.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Выбор между полевой и рудной подготовкой зависит от следующих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факторов:                                                                                   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мощности рудного тела,                           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направления очистной выемки, </a:t>
            </a:r>
            <a:r>
              <a:rPr lang="en-US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                                               </a:t>
            </a:r>
            <a:endParaRPr lang="ru-RU" sz="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способа проветривания (центральное или фланговое) и др.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 мощных и весьма мощных рудных телах чаще применяют полевую подготовку.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Полевая подготовка имеет ряд достоинств:                  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незначительные расходы на ремонт крепи;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сокращаются потери руды в между­этажных целиках.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Отработку целиков можно начинать после окончания выемки блока без нарушения схемы вентиляции;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удобнее и проще общая схема вентиляции.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 отдельных слу­чаях, например при фланговом проветривании и отступающей выемке, штрек вышележащего этажа может быть сохранен для вентиляции, если он проведен на значительном расстоянии от рудного тела. В рудных телах небольшой мощности, имеющих извилистые контуры, рудный штрек неприемлем для электровозной откатки.</a:t>
            </a:r>
            <a:endParaRPr lang="ru-RU" sz="8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Основной недостаток полевой подготовки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- большие первоначальные затраты на подготовительные работы вследствие необходимости проводить квершлаги до рудного тела. В отличие от рудного штрека проведение полевого частично не окупается попутно добытой рудой. В отдельных случаях ухудшается дренаж и усложняется попутная разведка месторождения.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Выбор между полевой и рудной подготовкой часто связан с выбором схемы проветривания и направления выемки.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 особую группу выделяют нарезные выработки, проводимые в пределах блоков, панелей и столбов непосредственно для очистной выемки.</a:t>
            </a:r>
            <a:endParaRPr lang="ru-RU" sz="8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К нарезным выработкам относятся:</a:t>
            </a:r>
            <a:endParaRPr lang="ru-RU" sz="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подэтажиые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и слоевые горизонтальные выработки, разделяющие блок на отдельные выемочные подэтажи или слои;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выработки горизонта скреперования - штреки или орты, служащие для скреперной доставки отбитой руды до выработок основного горизонта, а также для вторичного дробления руды;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выработки горизонта </a:t>
            </a:r>
            <a:r>
              <a:rPr lang="ru-RU" sz="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грохочения</a:t>
            </a: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- камеры, штреки, орты, служащие для вторичного дробления отбитой руды и перепуска ее на основной горизонт;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выработки горизонта подсечки, служащие для отделения добываемого массива руды от днища блока;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отрезные восстающие и щели, горизонтальные и вертикальные ходки, вентиляционные сбойки и ряд других выработок, рассмотрение которых вследствие их тесной связи с очистной выемкой возможно только при изучении отдельных систем разработки.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2C08E8-7BFF-4A02-A5BA-42321CDC96F3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Системы </a:t>
            </a:r>
            <a:r>
              <a:rPr lang="en-US" smtClean="0"/>
              <a:t>I</a:t>
            </a:r>
            <a:r>
              <a:rPr lang="ru-RU" smtClean="0"/>
              <a:t> группы применяются в крепких и устойчивых рудах и вмещающих породах.</a:t>
            </a:r>
            <a:endParaRPr lang="en-US" smtClean="0"/>
          </a:p>
          <a:p>
            <a:pPr eaLnBrk="1" hangingPunct="1"/>
            <a:r>
              <a:rPr lang="en-US" smtClean="0"/>
              <a:t>II</a:t>
            </a:r>
            <a:r>
              <a:rPr lang="ru-RU" smtClean="0"/>
              <a:t>  группа систем применяется при меньшей устойчивости вмещающих пород.</a:t>
            </a:r>
          </a:p>
          <a:p>
            <a:pPr eaLnBrk="1" hangingPunct="1"/>
            <a:r>
              <a:rPr lang="ru-RU" smtClean="0"/>
              <a:t>Системами </a:t>
            </a:r>
            <a:r>
              <a:rPr lang="en-US" smtClean="0"/>
              <a:t>III </a:t>
            </a:r>
            <a:r>
              <a:rPr lang="ru-RU" smtClean="0"/>
              <a:t>группы разрабатываются залежи с малоустойчивыми вмещающими породами и устойчивой и богатой рудой. Вмещающие породы поддерживаются закладкой.</a:t>
            </a:r>
            <a:endParaRPr lang="en-US" smtClean="0"/>
          </a:p>
          <a:p>
            <a:pPr eaLnBrk="1" hangingPunct="1"/>
            <a:r>
              <a:rPr lang="en-US" smtClean="0"/>
              <a:t>IV</a:t>
            </a:r>
            <a:r>
              <a:rPr lang="ru-RU" smtClean="0"/>
              <a:t> группа - применяется в рудах неустойчивых, склонных к вывалам, небогатым по содержанию.</a:t>
            </a:r>
          </a:p>
          <a:p>
            <a:pPr eaLnBrk="1" hangingPunct="1"/>
            <a:r>
              <a:rPr lang="ru-RU" smtClean="0"/>
              <a:t>Системы </a:t>
            </a:r>
            <a:r>
              <a:rPr lang="en-US" smtClean="0"/>
              <a:t>V</a:t>
            </a:r>
            <a:r>
              <a:rPr lang="ru-RU" smtClean="0"/>
              <a:t> группы отличаются от всех предыдущих тем, что выработанное пространство по мере выемки руды заполняется обрушенными вмещающими породами.</a:t>
            </a:r>
          </a:p>
          <a:p>
            <a:pPr eaLnBrk="1" hangingPunct="1"/>
            <a:r>
              <a:rPr lang="ru-RU" smtClean="0"/>
              <a:t>Системы </a:t>
            </a:r>
            <a:r>
              <a:rPr lang="en-US" smtClean="0"/>
              <a:t>VI</a:t>
            </a:r>
            <a:r>
              <a:rPr lang="ru-RU" smtClean="0"/>
              <a:t>  группы - комбинированные.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0E9AB-83DA-4B37-A3C1-8DDB9CF230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25" y="142875"/>
            <a:ext cx="7686675" cy="582613"/>
          </a:xfrm>
        </p:spPr>
        <p:txBody>
          <a:bodyPr/>
          <a:lstStyle/>
          <a:p>
            <a:pPr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Требование предъявляемые к разработке месторождения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0" y="785813"/>
            <a:ext cx="9001125" cy="57150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ru-RU" sz="1600" b="1" i="1" dirty="0" smtClean="0">
                <a:solidFill>
                  <a:srgbClr val="990000"/>
                </a:solidFill>
              </a:rPr>
              <a:t>                   Группа требований по рациональному использованию недр</a:t>
            </a:r>
            <a:r>
              <a:rPr lang="ru-RU" sz="1600" dirty="0" smtClean="0">
                <a:solidFill>
                  <a:srgbClr val="990000"/>
                </a:solidFill>
              </a:rPr>
              <a:t>:</a:t>
            </a:r>
            <a:endParaRPr lang="ru-RU" sz="1600" b="1" dirty="0" smtClean="0">
              <a:solidFill>
                <a:srgbClr val="990000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sz="1400" b="1" dirty="0" smtClean="0">
                <a:solidFill>
                  <a:schemeClr val="accent2"/>
                </a:solidFill>
              </a:rPr>
              <a:t>Безопасность работ и соблюдение необходимых санитарно-гигиенических условий;</a:t>
            </a:r>
            <a:endParaRPr lang="ru-RU" sz="1400" b="1" dirty="0" smtClean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sz="1400" b="1" dirty="0" smtClean="0">
                <a:solidFill>
                  <a:schemeClr val="accent2"/>
                </a:solidFill>
              </a:rPr>
              <a:t> Недопущение   сверхнормативных   потерь   и   разубоживания   полезных ископаемых, а также выборочной отработки участков месторождений с богатой рудой или особенно легкими условиями работ, если это приведет к необоснованным потерям балансовых запасов;</a:t>
            </a:r>
            <a:endParaRPr lang="ru-RU" sz="1400" b="1" dirty="0" smtClean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sz="1400" b="1" dirty="0" smtClean="0">
                <a:solidFill>
                  <a:schemeClr val="accent2"/>
                </a:solidFill>
              </a:rPr>
              <a:t>Минимальные издержки производства и максимальная производительность труда на добыче руды (при соблюдении нормативов потерь и разубоживания руды);</a:t>
            </a:r>
            <a:endParaRPr lang="ru-RU" sz="1400" b="1" dirty="0" smtClean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sz="1400" b="1" dirty="0" smtClean="0">
                <a:solidFill>
                  <a:schemeClr val="accent2"/>
                </a:solidFill>
              </a:rPr>
              <a:t> Выполнение производственной программы по количеству и качеству добываемой рудной массы;</a:t>
            </a:r>
            <a:endParaRPr lang="ru-RU" sz="1400" b="1" dirty="0" smtClean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sz="1400" b="1" dirty="0" smtClean="0">
                <a:solidFill>
                  <a:schemeClr val="accent2"/>
                </a:solidFill>
              </a:rPr>
              <a:t> Комплексное использование месторождения, т. е. возможно более полное использование всех типов руд, а также вынимаемых попутно пустых пород;</a:t>
            </a:r>
            <a:endParaRPr lang="ru-RU" sz="1400" b="1" dirty="0" smtClean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sz="1400" b="1" dirty="0" smtClean="0">
                <a:solidFill>
                  <a:schemeClr val="accent2"/>
                </a:solidFill>
              </a:rPr>
              <a:t> Постоянное (точнее, изменяющееся лишь в необходимых пределах) качество рудной массы во избежание увеличенных потерь полезного компонента при ее переработке;</a:t>
            </a:r>
            <a:endParaRPr lang="ru-RU" sz="1400" b="1" dirty="0" smtClean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sz="1400" b="1" dirty="0" smtClean="0">
                <a:solidFill>
                  <a:schemeClr val="accent2"/>
                </a:solidFill>
              </a:rPr>
              <a:t>Охрана месторождения полезных ископаемых от затопления, обводнения, пожаров и от воздействия других факторов,  снижающих  качество полезных ископаемых   или   осложняющих   разработку;</a:t>
            </a:r>
          </a:p>
          <a:p>
            <a:pPr>
              <a:buFontTx/>
              <a:buNone/>
              <a:defRPr/>
            </a:pPr>
            <a:r>
              <a:rPr lang="ru-RU" sz="1600" b="1" i="1" dirty="0" smtClean="0">
                <a:solidFill>
                  <a:srgbClr val="990000"/>
                </a:solidFill>
              </a:rPr>
              <a:t>                      Группа требований по охране окружающей среды</a:t>
            </a:r>
            <a:r>
              <a:rPr lang="ru-RU" sz="1600" dirty="0" smtClean="0">
                <a:solidFill>
                  <a:srgbClr val="990000"/>
                </a:solidFill>
              </a:rPr>
              <a:t>:</a:t>
            </a:r>
            <a:endParaRPr lang="ru-RU" sz="1600" b="1" dirty="0" smtClean="0">
              <a:solidFill>
                <a:srgbClr val="990000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sz="1400" b="1" dirty="0" smtClean="0">
                <a:solidFill>
                  <a:schemeClr val="accent2"/>
                </a:solidFill>
              </a:rPr>
              <a:t>Охрана атмосферного воздуха, земель, лесов, води других природных объектов, а также зданий и сооружений;</a:t>
            </a:r>
            <a:endParaRPr lang="ru-RU" sz="1400" b="1" dirty="0" smtClean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sz="1400" b="1" dirty="0" smtClean="0">
                <a:solidFill>
                  <a:schemeClr val="accent2"/>
                </a:solidFill>
              </a:rPr>
              <a:t> Исключение вредного влияния отходов производства на окружающую среду;</a:t>
            </a:r>
            <a:endParaRPr lang="ru-RU" sz="1400" b="1" dirty="0" smtClean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sz="1400" b="1" dirty="0" smtClean="0">
                <a:solidFill>
                  <a:schemeClr val="accent2"/>
                </a:solidFill>
              </a:rPr>
              <a:t> Сохранность заповедников, памятников природы и культуры;</a:t>
            </a:r>
            <a:endParaRPr lang="ru-RU" sz="1400" b="1" dirty="0" smtClean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sz="1400" b="1" dirty="0" smtClean="0">
                <a:solidFill>
                  <a:schemeClr val="accent2"/>
                </a:solidFill>
              </a:rPr>
              <a:t>Приведение земельных участков, нарушенных при пользовании недрами, в безопасное Состояние, а также в состояние, пригодное для использования их в народном хозяйстве.</a:t>
            </a:r>
            <a:endParaRPr lang="ru-RU" sz="1400" b="1" dirty="0" smtClean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Tx/>
              <a:buNone/>
              <a:defRPr/>
            </a:pPr>
            <a:r>
              <a:rPr lang="ru-RU" sz="1600" b="1" cap="all" dirty="0" smtClean="0"/>
              <a:t> </a:t>
            </a:r>
            <a:endParaRPr lang="ru-RU" sz="1600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Tx/>
              <a:buNone/>
              <a:defRPr/>
            </a:pPr>
            <a:endParaRPr lang="ru-RU" sz="1600" b="1" dirty="0" smtClean="0">
              <a:solidFill>
                <a:srgbClr val="990000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Tx/>
              <a:buNone/>
              <a:defRPr/>
            </a:pPr>
            <a:endParaRPr lang="ru-RU" sz="1400" dirty="0"/>
          </a:p>
        </p:txBody>
      </p:sp>
      <p:pic>
        <p:nvPicPr>
          <p:cNvPr id="5124" name="Picture 4" descr="L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57150"/>
            <a:ext cx="75565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0"/>
            <a:ext cx="7715250" cy="511175"/>
          </a:xfrm>
        </p:spPr>
        <p:txBody>
          <a:bodyPr/>
          <a:lstStyle/>
          <a:p>
            <a:pPr>
              <a:defRPr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Выбор метода разработки месторождения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31" name="Picture 4" descr="L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8" y="57150"/>
            <a:ext cx="75565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Прямоугольник 5"/>
          <p:cNvSpPr>
            <a:spLocks noChangeArrowheads="1"/>
          </p:cNvSpPr>
          <p:nvPr/>
        </p:nvSpPr>
        <p:spPr bwMode="auto">
          <a:xfrm>
            <a:off x="0" y="642938"/>
            <a:ext cx="900112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chemeClr val="accent2"/>
                </a:solidFill>
              </a:rPr>
              <a:t> Существуют </a:t>
            </a:r>
            <a:r>
              <a:rPr lang="ru-RU" sz="1600">
                <a:solidFill>
                  <a:srgbClr val="990000"/>
                </a:solidFill>
              </a:rPr>
              <a:t>подземный, открытый и комбинированный </a:t>
            </a:r>
            <a:r>
              <a:rPr lang="ru-RU" sz="1600">
                <a:solidFill>
                  <a:schemeClr val="accent2"/>
                </a:solidFill>
              </a:rPr>
              <a:t>методы разработки месторождений твердых полезных ископаемых.   Для выбора наиболее рационального способа разработки необходимо определить предельную глубину перехода от открытого способа разработки к подземному по формуле   Б. П. Боголюбова:</a:t>
            </a:r>
          </a:p>
        </p:txBody>
      </p:sp>
      <p:sp>
        <p:nvSpPr>
          <p:cNvPr id="103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2786063" y="1857375"/>
          <a:ext cx="2868612" cy="1206500"/>
        </p:xfrm>
        <a:graphic>
          <a:graphicData uri="http://schemas.openxmlformats.org/presentationml/2006/ole">
            <p:oleObj spid="_x0000_s1026" name="Формула" r:id="rId4" imgW="1016000" imgH="431800" progId="Equation.3">
              <p:embed/>
            </p:oleObj>
          </a:graphicData>
        </a:graphic>
      </p:graphicFrame>
      <p:sp>
        <p:nvSpPr>
          <p:cNvPr id="1034" name="TextBox 8"/>
          <p:cNvSpPr txBox="1">
            <a:spLocks noChangeArrowheads="1"/>
          </p:cNvSpPr>
          <p:nvPr/>
        </p:nvSpPr>
        <p:spPr bwMode="auto">
          <a:xfrm>
            <a:off x="5643563" y="2143125"/>
            <a:ext cx="6429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, м</a:t>
            </a:r>
          </a:p>
        </p:txBody>
      </p:sp>
      <p:sp>
        <p:nvSpPr>
          <p:cNvPr id="103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7" name="Object 8"/>
          <p:cNvGraphicFramePr>
            <a:graphicFrameLocks noChangeAspect="1"/>
          </p:cNvGraphicFramePr>
          <p:nvPr/>
        </p:nvGraphicFramePr>
        <p:xfrm>
          <a:off x="642938" y="2928938"/>
          <a:ext cx="2319337" cy="714375"/>
        </p:xfrm>
        <a:graphic>
          <a:graphicData uri="http://schemas.openxmlformats.org/presentationml/2006/ole">
            <p:oleObj spid="_x0000_s1027" name="Формула" r:id="rId5" imgW="1205977" imgH="444307" progId="Equation.3">
              <p:embed/>
            </p:oleObj>
          </a:graphicData>
        </a:graphic>
      </p:graphicFrame>
      <p:sp>
        <p:nvSpPr>
          <p:cNvPr id="1036" name="TextBox 13"/>
          <p:cNvSpPr txBox="1">
            <a:spLocks noChangeArrowheads="1"/>
          </p:cNvSpPr>
          <p:nvPr/>
        </p:nvSpPr>
        <p:spPr bwMode="auto">
          <a:xfrm>
            <a:off x="3000375" y="3071813"/>
            <a:ext cx="32861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/>
              <a:t>, граничный коэффициент вскрыши;</a:t>
            </a:r>
          </a:p>
        </p:txBody>
      </p:sp>
      <p:sp>
        <p:nvSpPr>
          <p:cNvPr id="1037" name="TextBox 14"/>
          <p:cNvSpPr txBox="1">
            <a:spLocks noChangeArrowheads="1"/>
          </p:cNvSpPr>
          <p:nvPr/>
        </p:nvSpPr>
        <p:spPr bwMode="auto">
          <a:xfrm>
            <a:off x="142875" y="3071813"/>
            <a:ext cx="6429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Где</a:t>
            </a:r>
          </a:p>
        </p:txBody>
      </p:sp>
      <p:sp>
        <p:nvSpPr>
          <p:cNvPr id="1038" name="Rectangle 10"/>
          <p:cNvSpPr>
            <a:spLocks noChangeArrowheads="1"/>
          </p:cNvSpPr>
          <p:nvPr/>
        </p:nvSpPr>
        <p:spPr bwMode="auto">
          <a:xfrm>
            <a:off x="214313" y="3643313"/>
            <a:ext cx="55165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42900" algn="just" eaLnBrk="0" hangingPunct="0"/>
            <a:r>
              <a:rPr lang="ru-RU" sz="2000" i="1">
                <a:cs typeface="Times New Roman" pitchFamily="18" charset="0"/>
              </a:rPr>
              <a:t>К</a:t>
            </a:r>
            <a:r>
              <a:rPr lang="ru-RU" sz="2000" i="1" baseline="-30000">
                <a:cs typeface="Times New Roman" pitchFamily="18" charset="0"/>
              </a:rPr>
              <a:t>и</a:t>
            </a:r>
            <a:r>
              <a:rPr lang="ru-RU" sz="2000" i="1">
                <a:cs typeface="Times New Roman" pitchFamily="18" charset="0"/>
              </a:rPr>
              <a:t> </a:t>
            </a:r>
            <a:r>
              <a:rPr lang="ru-RU" sz="1400">
                <a:cs typeface="Times New Roman" pitchFamily="18" charset="0"/>
              </a:rPr>
              <a:t>-</a:t>
            </a:r>
            <a:r>
              <a:rPr lang="ru-RU" sz="1400" i="1">
                <a:cs typeface="Times New Roman" pitchFamily="18" charset="0"/>
              </a:rPr>
              <a:t> </a:t>
            </a:r>
            <a:r>
              <a:rPr lang="ru-RU" sz="1400">
                <a:cs typeface="Times New Roman" pitchFamily="18" charset="0"/>
              </a:rPr>
              <a:t>коэффициент извлечения руды при открытых работах; </a:t>
            </a:r>
            <a:endParaRPr lang="ru-RU"/>
          </a:p>
        </p:txBody>
      </p:sp>
      <p:sp>
        <p:nvSpPr>
          <p:cNvPr id="1039" name="Rectangle 11"/>
          <p:cNvSpPr>
            <a:spLocks noChangeArrowheads="1"/>
          </p:cNvSpPr>
          <p:nvPr/>
        </p:nvSpPr>
        <p:spPr bwMode="auto">
          <a:xfrm>
            <a:off x="214313" y="3929063"/>
            <a:ext cx="7429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342900" algn="just" eaLnBrk="0" hangingPunct="0"/>
            <a:r>
              <a:rPr lang="ru-RU" sz="2000" i="1">
                <a:cs typeface="Times New Roman" pitchFamily="18" charset="0"/>
              </a:rPr>
              <a:t>С</a:t>
            </a:r>
            <a:r>
              <a:rPr lang="ru-RU" sz="2000" i="1" baseline="-30000">
                <a:cs typeface="Times New Roman" pitchFamily="18" charset="0"/>
              </a:rPr>
              <a:t>п</a:t>
            </a:r>
            <a:r>
              <a:rPr lang="ru-RU" sz="1400" i="1">
                <a:cs typeface="Times New Roman" pitchFamily="18" charset="0"/>
              </a:rPr>
              <a:t> </a:t>
            </a:r>
            <a:r>
              <a:rPr lang="ru-RU" sz="1400">
                <a:cs typeface="Times New Roman" pitchFamily="18" charset="0"/>
              </a:rPr>
              <a:t>-</a:t>
            </a:r>
            <a:r>
              <a:rPr lang="ru-RU" sz="1400" i="1">
                <a:cs typeface="Times New Roman" pitchFamily="18" charset="0"/>
              </a:rPr>
              <a:t> </a:t>
            </a:r>
            <a:r>
              <a:rPr lang="ru-RU" sz="1400">
                <a:cs typeface="Times New Roman" pitchFamily="18" charset="0"/>
              </a:rPr>
              <a:t>себестоимость добычи полезного ископаемого подземным способом, тенге/т; </a:t>
            </a:r>
            <a:endParaRPr lang="ru-RU"/>
          </a:p>
        </p:txBody>
      </p:sp>
      <p:sp>
        <p:nvSpPr>
          <p:cNvPr id="1040" name="Rectangle 12"/>
          <p:cNvSpPr>
            <a:spLocks noChangeArrowheads="1"/>
          </p:cNvSpPr>
          <p:nvPr/>
        </p:nvSpPr>
        <p:spPr bwMode="auto">
          <a:xfrm>
            <a:off x="214313" y="4286250"/>
            <a:ext cx="75009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342900" algn="just" eaLnBrk="0" hangingPunct="0"/>
            <a:r>
              <a:rPr lang="ru-RU" sz="2000" i="1">
                <a:cs typeface="Times New Roman" pitchFamily="18" charset="0"/>
              </a:rPr>
              <a:t>С</a:t>
            </a:r>
            <a:r>
              <a:rPr lang="ru-RU" sz="2000" i="1" baseline="-30000">
                <a:cs typeface="Times New Roman" pitchFamily="18" charset="0"/>
              </a:rPr>
              <a:t>о</a:t>
            </a:r>
            <a:r>
              <a:rPr lang="ru-RU" sz="1400" b="0" i="1">
                <a:cs typeface="Times New Roman" pitchFamily="18" charset="0"/>
              </a:rPr>
              <a:t> </a:t>
            </a:r>
            <a:r>
              <a:rPr lang="ru-RU" sz="1400" b="0">
                <a:cs typeface="Times New Roman" pitchFamily="18" charset="0"/>
              </a:rPr>
              <a:t>- </a:t>
            </a:r>
            <a:r>
              <a:rPr lang="ru-RU" sz="1400">
                <a:cs typeface="Times New Roman" pitchFamily="18" charset="0"/>
              </a:rPr>
              <a:t>себестоимость добычи полезного ископаемого открытым способом, тенге/т; </a:t>
            </a:r>
            <a:endParaRPr lang="ru-RU"/>
          </a:p>
        </p:txBody>
      </p:sp>
      <p:sp>
        <p:nvSpPr>
          <p:cNvPr id="1041" name="Rectangle 13"/>
          <p:cNvSpPr>
            <a:spLocks noChangeArrowheads="1"/>
          </p:cNvSpPr>
          <p:nvPr/>
        </p:nvSpPr>
        <p:spPr bwMode="auto">
          <a:xfrm>
            <a:off x="214313" y="4643438"/>
            <a:ext cx="4000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342900" algn="just" eaLnBrk="0" hangingPunct="0"/>
            <a:r>
              <a:rPr lang="ru-RU" sz="2000" i="1">
                <a:cs typeface="Times New Roman" pitchFamily="18" charset="0"/>
              </a:rPr>
              <a:t>С</a:t>
            </a:r>
            <a:r>
              <a:rPr lang="ru-RU" sz="2000" i="1" baseline="-30000">
                <a:cs typeface="Times New Roman" pitchFamily="18" charset="0"/>
              </a:rPr>
              <a:t>в</a:t>
            </a:r>
            <a:r>
              <a:rPr lang="ru-RU" sz="1400" b="0" i="1">
                <a:cs typeface="Times New Roman" pitchFamily="18" charset="0"/>
              </a:rPr>
              <a:t> </a:t>
            </a:r>
            <a:r>
              <a:rPr lang="ru-RU" sz="1400" b="0">
                <a:cs typeface="Times New Roman" pitchFamily="18" charset="0"/>
              </a:rPr>
              <a:t>-</a:t>
            </a:r>
            <a:r>
              <a:rPr lang="ru-RU" sz="1400" b="0" i="1">
                <a:cs typeface="Times New Roman" pitchFamily="18" charset="0"/>
              </a:rPr>
              <a:t> </a:t>
            </a:r>
            <a:r>
              <a:rPr lang="ru-RU" sz="1400">
                <a:cs typeface="Times New Roman" pitchFamily="18" charset="0"/>
              </a:rPr>
              <a:t>себестоимость вскрыши, тенге/т;</a:t>
            </a:r>
            <a:endParaRPr lang="ru-RU"/>
          </a:p>
        </p:txBody>
      </p:sp>
      <p:sp>
        <p:nvSpPr>
          <p:cNvPr id="1042" name="Rectangle 14"/>
          <p:cNvSpPr>
            <a:spLocks noChangeArrowheads="1"/>
          </p:cNvSpPr>
          <p:nvPr/>
        </p:nvSpPr>
        <p:spPr bwMode="auto">
          <a:xfrm>
            <a:off x="214313" y="5000625"/>
            <a:ext cx="43576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342900" algn="just" eaLnBrk="0" hangingPunct="0"/>
            <a:r>
              <a:rPr lang="en-US" sz="2000" i="1">
                <a:cs typeface="Times New Roman" pitchFamily="18" charset="0"/>
              </a:rPr>
              <a:t>m</a:t>
            </a:r>
            <a:r>
              <a:rPr lang="en-US" sz="1400" b="0" i="1">
                <a:cs typeface="Times New Roman" pitchFamily="18" charset="0"/>
              </a:rPr>
              <a:t> </a:t>
            </a:r>
            <a:r>
              <a:rPr lang="ru-RU" sz="1400" b="0">
                <a:cs typeface="Times New Roman" pitchFamily="18" charset="0"/>
              </a:rPr>
              <a:t>- </a:t>
            </a:r>
            <a:r>
              <a:rPr lang="ru-RU" sz="1400">
                <a:cs typeface="Times New Roman" pitchFamily="18" charset="0"/>
              </a:rPr>
              <a:t>горизонтальная мощность рудного тела, м;</a:t>
            </a:r>
            <a:r>
              <a:rPr lang="ru-RU" sz="1400" i="1">
                <a:cs typeface="Times New Roman" pitchFamily="18" charset="0"/>
              </a:rPr>
              <a:t> </a:t>
            </a:r>
            <a:endParaRPr lang="ru-RU"/>
          </a:p>
        </p:txBody>
      </p:sp>
      <p:graphicFrame>
        <p:nvGraphicFramePr>
          <p:cNvPr id="1028" name="Object 16"/>
          <p:cNvGraphicFramePr>
            <a:graphicFrameLocks noChangeAspect="1"/>
          </p:cNvGraphicFramePr>
          <p:nvPr/>
        </p:nvGraphicFramePr>
        <p:xfrm>
          <a:off x="857250" y="5429250"/>
          <a:ext cx="490538" cy="385763"/>
        </p:xfrm>
        <a:graphic>
          <a:graphicData uri="http://schemas.openxmlformats.org/presentationml/2006/ole">
            <p:oleObj spid="_x0000_s1028" name="Формула" r:id="rId6" imgW="152268" imgH="203024" progId="Equation.3">
              <p:embed/>
            </p:oleObj>
          </a:graphicData>
        </a:graphic>
      </p:graphicFrame>
      <p:graphicFrame>
        <p:nvGraphicFramePr>
          <p:cNvPr id="1029" name="Object 15"/>
          <p:cNvGraphicFramePr>
            <a:graphicFrameLocks noChangeAspect="1"/>
          </p:cNvGraphicFramePr>
          <p:nvPr/>
        </p:nvGraphicFramePr>
        <p:xfrm>
          <a:off x="500063" y="5429250"/>
          <a:ext cx="500062" cy="428625"/>
        </p:xfrm>
        <a:graphic>
          <a:graphicData uri="http://schemas.openxmlformats.org/presentationml/2006/ole">
            <p:oleObj spid="_x0000_s1029" name="Формула" r:id="rId7" imgW="126780" imgH="164814" progId="Equation.3">
              <p:embed/>
            </p:oleObj>
          </a:graphicData>
        </a:graphic>
      </p:graphicFrame>
      <p:sp>
        <p:nvSpPr>
          <p:cNvPr id="1043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44" name="Rectangle 18"/>
          <p:cNvSpPr>
            <a:spLocks noChangeArrowheads="1"/>
          </p:cNvSpPr>
          <p:nvPr/>
        </p:nvSpPr>
        <p:spPr bwMode="auto">
          <a:xfrm>
            <a:off x="0" y="657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42900" algn="just" eaLnBrk="0" hangingPunct="0"/>
            <a:r>
              <a:rPr lang="ru-RU" sz="1400" b="0">
                <a:cs typeface="Times New Roman" pitchFamily="18" charset="0"/>
              </a:rPr>
              <a:t>,</a:t>
            </a:r>
            <a:endParaRPr lang="ru-RU"/>
          </a:p>
        </p:txBody>
      </p:sp>
      <p:sp>
        <p:nvSpPr>
          <p:cNvPr id="1045" name="Rectangle 19"/>
          <p:cNvSpPr>
            <a:spLocks noChangeArrowheads="1"/>
          </p:cNvSpPr>
          <p:nvPr/>
        </p:nvSpPr>
        <p:spPr bwMode="auto">
          <a:xfrm rot="10800000" flipV="1">
            <a:off x="1214438" y="5357813"/>
            <a:ext cx="5715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400">
                <a:cs typeface="Times New Roman" pitchFamily="18" charset="0"/>
              </a:rPr>
              <a:t>средние углы откоса бортов карьера, соответственно, в висячем и лежачем боках рудного тела, град.</a:t>
            </a:r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60350"/>
            <a:ext cx="8229600" cy="274638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Подготовка запасов шахтных полей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613"/>
            <a:ext cx="9144000" cy="576103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1800" b="1" i="1" smtClean="0">
                <a:solidFill>
                  <a:srgbClr val="990000"/>
                </a:solidFill>
              </a:rPr>
              <a:t>Подготовкой шахтного поля</a:t>
            </a:r>
            <a:r>
              <a:rPr lang="ru-RU" sz="1800" b="1" smtClean="0">
                <a:solidFill>
                  <a:srgbClr val="990000"/>
                </a:solidFill>
              </a:rPr>
              <a:t> </a:t>
            </a:r>
            <a:r>
              <a:rPr lang="ru-RU" sz="1800" b="1" smtClean="0"/>
              <a:t>-</a:t>
            </a:r>
            <a:r>
              <a:rPr lang="ru-RU" sz="1800" i="1" smtClean="0"/>
              <a:t> </a:t>
            </a:r>
            <a:r>
              <a:rPr lang="ru-RU" sz="1800" smtClean="0">
                <a:solidFill>
                  <a:schemeClr val="accent2"/>
                </a:solidFill>
              </a:rPr>
              <a:t>называют разделение его на этажи</a:t>
            </a:r>
            <a:r>
              <a:rPr lang="ru-RU" sz="1800" b="1" smtClean="0">
                <a:solidFill>
                  <a:schemeClr val="accent2"/>
                </a:solidFill>
              </a:rPr>
              <a:t> </a:t>
            </a:r>
          </a:p>
          <a:p>
            <a:pPr eaLnBrk="1" hangingPunct="1">
              <a:buFontTx/>
              <a:buNone/>
            </a:pPr>
            <a:r>
              <a:rPr lang="ru-RU" sz="1800" smtClean="0">
                <a:solidFill>
                  <a:schemeClr val="accent2"/>
                </a:solidFill>
              </a:rPr>
              <a:t>методом</a:t>
            </a:r>
            <a:r>
              <a:rPr lang="ru-RU" sz="1800" b="1" smtClean="0">
                <a:solidFill>
                  <a:schemeClr val="accent2"/>
                </a:solidFill>
              </a:rPr>
              <a:t> </a:t>
            </a:r>
            <a:r>
              <a:rPr lang="ru-RU" sz="1800" smtClean="0">
                <a:solidFill>
                  <a:schemeClr val="accent2"/>
                </a:solidFill>
              </a:rPr>
              <a:t>проведением откаточных штреков и ортов, а также разделение </a:t>
            </a:r>
          </a:p>
          <a:p>
            <a:pPr eaLnBrk="1" hangingPunct="1">
              <a:buFontTx/>
              <a:buNone/>
            </a:pPr>
            <a:r>
              <a:rPr lang="ru-RU" sz="1800" smtClean="0">
                <a:solidFill>
                  <a:schemeClr val="accent2"/>
                </a:solidFill>
              </a:rPr>
              <a:t>этажа на блоки проведением восстающих.</a:t>
            </a:r>
          </a:p>
          <a:p>
            <a:pPr eaLnBrk="1" hangingPunct="1">
              <a:buFontTx/>
              <a:buNone/>
            </a:pPr>
            <a:r>
              <a:rPr lang="ru-RU" sz="1800" smtClean="0">
                <a:solidFill>
                  <a:schemeClr val="accent2"/>
                </a:solidFill>
              </a:rPr>
              <a:t>Принятый способ подготовки, расположение и размеры </a:t>
            </a:r>
          </a:p>
          <a:p>
            <a:pPr eaLnBrk="1" hangingPunct="1">
              <a:buFontTx/>
              <a:buNone/>
            </a:pPr>
            <a:r>
              <a:rPr lang="ru-RU" sz="1800" smtClean="0">
                <a:solidFill>
                  <a:schemeClr val="accent2"/>
                </a:solidFill>
              </a:rPr>
              <a:t>подготовительных выработок должны обеспечивать: </a:t>
            </a:r>
          </a:p>
          <a:p>
            <a:pPr eaLnBrk="1" hangingPunct="1"/>
            <a:r>
              <a:rPr lang="ru-RU" sz="2000" i="1" smtClean="0">
                <a:solidFill>
                  <a:srgbClr val="FF3300"/>
                </a:solidFill>
              </a:rPr>
              <a:t>безопасное производство очистных работ;                                       </a:t>
            </a:r>
          </a:p>
          <a:p>
            <a:pPr eaLnBrk="1" hangingPunct="1"/>
            <a:r>
              <a:rPr lang="ru-RU" sz="2000" i="1" smtClean="0">
                <a:solidFill>
                  <a:srgbClr val="FF3300"/>
                </a:solidFill>
              </a:rPr>
              <a:t>нормальное проветривание очистных забоев;                                                                     </a:t>
            </a:r>
          </a:p>
          <a:p>
            <a:pPr eaLnBrk="1" hangingPunct="1"/>
            <a:r>
              <a:rPr lang="ru-RU" sz="2000" i="1" smtClean="0">
                <a:solidFill>
                  <a:srgbClr val="FF3300"/>
                </a:solidFill>
              </a:rPr>
              <a:t>своевременную подготовку этажей и блоков, для сохранения постоянного резерва подготовленных и готовых к выемке запасов руды, с определенным средним содержанием полезных компонентов;                                                                                                                   </a:t>
            </a:r>
          </a:p>
          <a:p>
            <a:pPr eaLnBrk="1" hangingPunct="1"/>
            <a:r>
              <a:rPr lang="ru-RU" sz="2000" i="1" smtClean="0">
                <a:solidFill>
                  <a:srgbClr val="FF3300"/>
                </a:solidFill>
              </a:rPr>
              <a:t>удобные и безопасные условия передвижения людей, доставки материалов</a:t>
            </a:r>
            <a:r>
              <a:rPr lang="ru-RU" sz="2000" b="1" i="1" smtClean="0">
                <a:solidFill>
                  <a:srgbClr val="FF3300"/>
                </a:solidFill>
              </a:rPr>
              <a:t> </a:t>
            </a:r>
            <a:r>
              <a:rPr lang="ru-RU" sz="2000" i="1" smtClean="0">
                <a:solidFill>
                  <a:srgbClr val="FF3300"/>
                </a:solidFill>
              </a:rPr>
              <a:t>и оборудования по выработкам;                                                  </a:t>
            </a:r>
          </a:p>
          <a:p>
            <a:pPr eaLnBrk="1" hangingPunct="1"/>
            <a:r>
              <a:rPr lang="ru-RU" sz="2000" i="1" smtClean="0">
                <a:solidFill>
                  <a:srgbClr val="FF3300"/>
                </a:solidFill>
              </a:rPr>
              <a:t>минимальные потери руды в целиках, предохраняющих подготовительные выработки; </a:t>
            </a:r>
          </a:p>
          <a:p>
            <a:pPr eaLnBrk="1" hangingPunct="1"/>
            <a:r>
              <a:rPr lang="ru-RU" sz="2000" i="1" smtClean="0">
                <a:solidFill>
                  <a:srgbClr val="FF3300"/>
                </a:solidFill>
              </a:rPr>
              <a:t>производительные способы доставки руды, погрузки и откатки; минимальные расходы на поддержание выработок и ремонт крепи</a:t>
            </a:r>
            <a:r>
              <a:rPr lang="ru-RU" sz="2000" i="1" smtClean="0"/>
              <a:t> </a:t>
            </a:r>
          </a:p>
        </p:txBody>
      </p:sp>
      <p:pic>
        <p:nvPicPr>
          <p:cNvPr id="6148" name="Picture 4" descr="L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8" y="57150"/>
            <a:ext cx="75565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562172" y="256021"/>
            <a:ext cx="6496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l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2400" dirty="0">
                <a:solidFill>
                  <a:srgbClr val="0095CE"/>
                </a:solidFill>
              </a:rPr>
              <a:t>Способы подготовки </a:t>
            </a:r>
            <a:r>
              <a:rPr lang="ru-RU" altLang="ru-RU" sz="2400" dirty="0" smtClean="0">
                <a:solidFill>
                  <a:srgbClr val="0095CE"/>
                </a:solidFill>
              </a:rPr>
              <a:t>шахтных полей </a:t>
            </a:r>
            <a:endParaRPr lang="ru-RU" altLang="ru-RU" sz="2400" dirty="0">
              <a:solidFill>
                <a:srgbClr val="0095CE"/>
              </a:solidFill>
            </a:endParaRPr>
          </a:p>
        </p:txBody>
      </p:sp>
      <p:sp>
        <p:nvSpPr>
          <p:cNvPr id="13316" name="Rectangle 10"/>
          <p:cNvSpPr>
            <a:spLocks noChangeArrowheads="1"/>
          </p:cNvSpPr>
          <p:nvPr/>
        </p:nvSpPr>
        <p:spPr bwMode="auto">
          <a:xfrm>
            <a:off x="1352550" y="1343025"/>
            <a:ext cx="64389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rIns="54000">
            <a:spAutoFit/>
          </a:bodyPr>
          <a:lstStyle/>
          <a:p>
            <a:endParaRPr lang="ru-RU" altLang="ru-RU"/>
          </a:p>
        </p:txBody>
      </p:sp>
      <p:sp>
        <p:nvSpPr>
          <p:cNvPr id="13317" name="Rectangle 28"/>
          <p:cNvSpPr>
            <a:spLocks noChangeArrowheads="1"/>
          </p:cNvSpPr>
          <p:nvPr/>
        </p:nvSpPr>
        <p:spPr bwMode="auto">
          <a:xfrm>
            <a:off x="506413" y="849313"/>
            <a:ext cx="7991475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Ins="54000" anchor="ctr">
            <a:spAutoFit/>
          </a:bodyPr>
          <a:lstStyle/>
          <a:p>
            <a:pPr marL="355600" indent="-355600" algn="l">
              <a:spcBef>
                <a:spcPct val="20000"/>
              </a:spcBef>
              <a:spcAft>
                <a:spcPct val="30000"/>
              </a:spcAft>
              <a:buFont typeface="Tahoma" pitchFamily="34" charset="0"/>
              <a:buAutoNum type="arabicPeriod"/>
            </a:pPr>
            <a:r>
              <a:rPr lang="ru-RU" altLang="ru-RU" sz="1800">
                <a:solidFill>
                  <a:schemeClr val="tx1"/>
                </a:solidFill>
              </a:rPr>
              <a:t>Рудная (выработки проведены по руде).</a:t>
            </a:r>
          </a:p>
          <a:p>
            <a:pPr marL="355600" indent="-355600" algn="l">
              <a:spcBef>
                <a:spcPct val="20000"/>
              </a:spcBef>
              <a:spcAft>
                <a:spcPct val="30000"/>
              </a:spcAft>
              <a:buFont typeface="Tahoma" pitchFamily="34" charset="0"/>
              <a:buAutoNum type="arabicPeriod"/>
            </a:pPr>
            <a:r>
              <a:rPr lang="ru-RU" altLang="ru-RU" sz="1800">
                <a:solidFill>
                  <a:schemeClr val="tx1"/>
                </a:solidFill>
              </a:rPr>
              <a:t>Полевая    (выработки   проведены   по   пустым   породам).</a:t>
            </a:r>
          </a:p>
          <a:p>
            <a:pPr marL="355600" indent="-355600" algn="l">
              <a:spcBef>
                <a:spcPct val="20000"/>
              </a:spcBef>
              <a:spcAft>
                <a:spcPct val="30000"/>
              </a:spcAft>
              <a:buFont typeface="Tahoma" pitchFamily="34" charset="0"/>
              <a:buAutoNum type="arabicPeriod"/>
            </a:pPr>
            <a:r>
              <a:rPr lang="ru-RU" altLang="ru-RU" sz="1800">
                <a:solidFill>
                  <a:schemeClr val="tx1"/>
                </a:solidFill>
              </a:rPr>
              <a:t>Комбинированная, сочетающая в себе признаки рудной и полевой.</a:t>
            </a:r>
          </a:p>
        </p:txBody>
      </p:sp>
      <p:sp>
        <p:nvSpPr>
          <p:cNvPr id="13318" name="Rectangle 29"/>
          <p:cNvSpPr>
            <a:spLocks noChangeArrowheads="1"/>
          </p:cNvSpPr>
          <p:nvPr/>
        </p:nvSpPr>
        <p:spPr bwMode="auto">
          <a:xfrm>
            <a:off x="519113" y="2254250"/>
            <a:ext cx="4359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rIns="54000" anchor="ctr">
            <a:spAutoFit/>
          </a:bodyPr>
          <a:lstStyle/>
          <a:p>
            <a:pPr algn="l" eaLnBrk="0" hangingPunct="0">
              <a:buFont typeface="Tahoma" pitchFamily="34" charset="0"/>
              <a:buNone/>
            </a:pPr>
            <a:r>
              <a:rPr lang="ru-RU" altLang="ru-RU">
                <a:solidFill>
                  <a:srgbClr val="CC3300"/>
                </a:solidFill>
              </a:rPr>
              <a:t>Достоинства рудной подготовки</a:t>
            </a:r>
            <a:r>
              <a:rPr lang="ru-RU" altLang="ru-RU"/>
              <a:t> </a:t>
            </a:r>
          </a:p>
        </p:txBody>
      </p:sp>
      <p:sp>
        <p:nvSpPr>
          <p:cNvPr id="13319" name="Rectangle 30"/>
          <p:cNvSpPr>
            <a:spLocks noChangeArrowheads="1"/>
          </p:cNvSpPr>
          <p:nvPr/>
        </p:nvSpPr>
        <p:spPr bwMode="auto">
          <a:xfrm>
            <a:off x="519113" y="2641600"/>
            <a:ext cx="8612187" cy="168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Ins="54000" anchor="ctr">
            <a:spAutoFit/>
          </a:bodyPr>
          <a:lstStyle/>
          <a:p>
            <a:pPr marL="355600" indent="-355600" algn="l">
              <a:spcBef>
                <a:spcPct val="20000"/>
              </a:spcBef>
              <a:spcAft>
                <a:spcPct val="20000"/>
              </a:spcAft>
              <a:buFont typeface="Tahoma" pitchFamily="34" charset="0"/>
              <a:buAutoNum type="arabicPeriod"/>
            </a:pPr>
            <a:r>
              <a:rPr lang="ru-RU" altLang="ru-RU" sz="1800">
                <a:solidFill>
                  <a:schemeClr val="tx1"/>
                </a:solidFill>
              </a:rPr>
              <a:t>Доразведка запасов руды.</a:t>
            </a:r>
          </a:p>
          <a:p>
            <a:pPr marL="355600" indent="-355600" algn="l">
              <a:spcBef>
                <a:spcPct val="20000"/>
              </a:spcBef>
              <a:spcAft>
                <a:spcPct val="20000"/>
              </a:spcAft>
              <a:buFont typeface="Tahoma" pitchFamily="34" charset="0"/>
              <a:buAutoNum type="arabicPeriod"/>
            </a:pPr>
            <a:r>
              <a:rPr lang="ru-RU" altLang="ru-RU" sz="1800">
                <a:solidFill>
                  <a:schemeClr val="tx1"/>
                </a:solidFill>
              </a:rPr>
              <a:t>Меньшие затраты на проведение выработок за счет реализации попутно добываемой руды.</a:t>
            </a:r>
          </a:p>
          <a:p>
            <a:pPr marL="355600" indent="-355600" algn="l">
              <a:spcBef>
                <a:spcPct val="20000"/>
              </a:spcBef>
              <a:spcAft>
                <a:spcPct val="20000"/>
              </a:spcAft>
              <a:buFont typeface="Tahoma" pitchFamily="34" charset="0"/>
              <a:buAutoNum type="arabicPeriod"/>
            </a:pPr>
            <a:r>
              <a:rPr lang="ru-RU" altLang="ru-RU" sz="1800">
                <a:solidFill>
                  <a:schemeClr val="tx1"/>
                </a:solidFill>
              </a:rPr>
              <a:t>Меньший общий объем подготовительных выработок, так как они проведены достаточно близко к очистным блокам.</a:t>
            </a:r>
          </a:p>
        </p:txBody>
      </p:sp>
      <p:sp>
        <p:nvSpPr>
          <p:cNvPr id="13320" name="Rectangle 31"/>
          <p:cNvSpPr>
            <a:spLocks noChangeArrowheads="1"/>
          </p:cNvSpPr>
          <p:nvPr/>
        </p:nvSpPr>
        <p:spPr bwMode="auto">
          <a:xfrm>
            <a:off x="506413" y="4305300"/>
            <a:ext cx="41862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rIns="54000" anchor="ctr">
            <a:spAutoFit/>
          </a:bodyPr>
          <a:lstStyle/>
          <a:p>
            <a:pPr algn="l" eaLnBrk="0" hangingPunct="0">
              <a:buFont typeface="Tahoma" pitchFamily="34" charset="0"/>
              <a:buNone/>
            </a:pPr>
            <a:r>
              <a:rPr lang="ru-RU" altLang="ru-RU">
                <a:solidFill>
                  <a:srgbClr val="CC3300"/>
                </a:solidFill>
              </a:rPr>
              <a:t>Недостатки рудной подготовки</a:t>
            </a:r>
            <a:r>
              <a:rPr lang="ru-RU" altLang="ru-RU"/>
              <a:t> </a:t>
            </a:r>
          </a:p>
        </p:txBody>
      </p:sp>
      <p:sp>
        <p:nvSpPr>
          <p:cNvPr id="13321" name="Rectangle 32"/>
          <p:cNvSpPr>
            <a:spLocks noChangeArrowheads="1"/>
          </p:cNvSpPr>
          <p:nvPr/>
        </p:nvSpPr>
        <p:spPr bwMode="auto">
          <a:xfrm>
            <a:off x="512763" y="4657725"/>
            <a:ext cx="8380412" cy="185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Ins="54000" anchor="ctr">
            <a:spAutoFit/>
          </a:bodyPr>
          <a:lstStyle/>
          <a:p>
            <a:pPr marL="355600" indent="-355600" algn="l">
              <a:spcBef>
                <a:spcPct val="20000"/>
              </a:spcBef>
              <a:spcAft>
                <a:spcPct val="20000"/>
              </a:spcAft>
              <a:buFont typeface="Tahoma" pitchFamily="34" charset="0"/>
              <a:buAutoNum type="arabicPeriod"/>
              <a:tabLst>
                <a:tab pos="488950" algn="l"/>
                <a:tab pos="630238" algn="l"/>
              </a:tabLst>
            </a:pPr>
            <a:r>
              <a:rPr lang="ru-RU" altLang="ru-RU" sz="1800">
                <a:solidFill>
                  <a:schemeClr val="tx1"/>
                </a:solidFill>
              </a:rPr>
              <a:t>Проведение подготовительных выработок в зоне влияния очистных работ (например, вблизи них осуществляют взрывную отбойку), что требует увеличения затрат на их сохранение.</a:t>
            </a:r>
          </a:p>
          <a:p>
            <a:pPr marL="355600" indent="-355600" algn="l">
              <a:spcBef>
                <a:spcPct val="20000"/>
              </a:spcBef>
              <a:spcAft>
                <a:spcPct val="20000"/>
              </a:spcAft>
              <a:buFont typeface="Tahoma" pitchFamily="34" charset="0"/>
              <a:buAutoNum type="arabicPeriod"/>
              <a:tabLst>
                <a:tab pos="488950" algn="l"/>
                <a:tab pos="630238" algn="l"/>
              </a:tabLst>
            </a:pPr>
            <a:r>
              <a:rPr lang="ru-RU" altLang="ru-RU" sz="1800">
                <a:solidFill>
                  <a:schemeClr val="tx1"/>
                </a:solidFill>
              </a:rPr>
              <a:t>Оставление вокруг рудных подготовительных выработок ограждающих целиков, которые вообще не отрабатывают или извлекают с большими потерями руды.</a:t>
            </a:r>
          </a:p>
        </p:txBody>
      </p:sp>
      <p:pic>
        <p:nvPicPr>
          <p:cNvPr id="10" name="Picture 4" descr="L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57150"/>
            <a:ext cx="97217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15564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870198" y="239683"/>
            <a:ext cx="78020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2000" dirty="0" smtClean="0">
                <a:solidFill>
                  <a:srgbClr val="0095CE"/>
                </a:solidFill>
              </a:rPr>
              <a:t>Продолжение. Способы подготовки шахтных полей</a:t>
            </a:r>
            <a:endParaRPr lang="ru-RU" altLang="ru-RU" sz="2000" dirty="0">
              <a:solidFill>
                <a:srgbClr val="0095CE"/>
              </a:solidFill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352550" y="1343025"/>
            <a:ext cx="64389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rIns="54000">
            <a:spAutoFit/>
          </a:bodyPr>
          <a:lstStyle/>
          <a:p>
            <a:endParaRPr lang="ru-RU" altLang="ru-RU"/>
          </a:p>
        </p:txBody>
      </p: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519113" y="946150"/>
            <a:ext cx="40909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rIns="54000" anchor="ctr">
            <a:spAutoFit/>
          </a:bodyPr>
          <a:lstStyle/>
          <a:p>
            <a:pPr algn="l" eaLnBrk="0" hangingPunct="0">
              <a:buFont typeface="Tahoma" pitchFamily="34" charset="0"/>
              <a:buNone/>
            </a:pPr>
            <a:r>
              <a:rPr lang="ru-RU" altLang="ru-RU" sz="1800">
                <a:solidFill>
                  <a:srgbClr val="CC3300"/>
                </a:solidFill>
              </a:rPr>
              <a:t>Достоинства полевой подготовки</a:t>
            </a:r>
            <a:r>
              <a:rPr lang="ru-RU" altLang="ru-RU"/>
              <a:t> </a:t>
            </a:r>
          </a:p>
        </p:txBody>
      </p:sp>
      <p:sp>
        <p:nvSpPr>
          <p:cNvPr id="14342" name="Rectangle 8"/>
          <p:cNvSpPr>
            <a:spLocks noChangeArrowheads="1"/>
          </p:cNvSpPr>
          <p:nvPr/>
        </p:nvSpPr>
        <p:spPr bwMode="auto">
          <a:xfrm>
            <a:off x="493713" y="3319463"/>
            <a:ext cx="39322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rIns="54000" anchor="ctr">
            <a:spAutoFit/>
          </a:bodyPr>
          <a:lstStyle/>
          <a:p>
            <a:pPr algn="l" eaLnBrk="0" hangingPunct="0">
              <a:buFont typeface="Tahoma" pitchFamily="34" charset="0"/>
              <a:buNone/>
            </a:pPr>
            <a:r>
              <a:rPr lang="ru-RU" altLang="ru-RU" sz="1800">
                <a:solidFill>
                  <a:srgbClr val="CC3300"/>
                </a:solidFill>
              </a:rPr>
              <a:t>Недостатки полевой подготовки</a:t>
            </a:r>
            <a:r>
              <a:rPr lang="ru-RU" altLang="ru-RU"/>
              <a:t> </a:t>
            </a:r>
          </a:p>
        </p:txBody>
      </p:sp>
      <p:sp>
        <p:nvSpPr>
          <p:cNvPr id="14343" name="Rectangle 10"/>
          <p:cNvSpPr>
            <a:spLocks noChangeArrowheads="1"/>
          </p:cNvSpPr>
          <p:nvPr/>
        </p:nvSpPr>
        <p:spPr bwMode="auto">
          <a:xfrm>
            <a:off x="506413" y="1406525"/>
            <a:ext cx="8434387" cy="173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Ins="54000" anchor="ctr">
            <a:spAutoFit/>
          </a:bodyPr>
          <a:lstStyle/>
          <a:p>
            <a:pPr marL="355600" indent="-355600" algn="l">
              <a:spcBef>
                <a:spcPct val="25000"/>
              </a:spcBef>
              <a:spcAft>
                <a:spcPct val="25000"/>
              </a:spcAft>
              <a:buFont typeface="Tahoma" pitchFamily="34" charset="0"/>
              <a:buAutoNum type="arabicPeriod"/>
              <a:tabLst>
                <a:tab pos="630238" algn="l"/>
              </a:tabLst>
            </a:pPr>
            <a:r>
              <a:rPr lang="ru-RU" altLang="ru-RU" sz="1800">
                <a:solidFill>
                  <a:schemeClr val="tx1"/>
                </a:solidFill>
              </a:rPr>
              <a:t>Размещение подготовительных выработок на удалении от очистных работ и вследствие этого лучшая их сохранность.</a:t>
            </a:r>
          </a:p>
          <a:p>
            <a:pPr marL="355600" indent="-355600" algn="l">
              <a:spcBef>
                <a:spcPct val="25000"/>
              </a:spcBef>
              <a:spcAft>
                <a:spcPct val="25000"/>
              </a:spcAft>
              <a:buFont typeface="Tahoma" pitchFamily="34" charset="0"/>
              <a:buAutoNum type="arabicPeriod"/>
              <a:tabLst>
                <a:tab pos="630238" algn="l"/>
              </a:tabLst>
            </a:pPr>
            <a:r>
              <a:rPr lang="ru-RU" altLang="ru-RU" sz="1800">
                <a:solidFill>
                  <a:schemeClr val="tx1"/>
                </a:solidFill>
              </a:rPr>
              <a:t>Меньшие потери руды в целиках.</a:t>
            </a:r>
          </a:p>
          <a:p>
            <a:pPr marL="355600" indent="-355600" algn="l">
              <a:spcBef>
                <a:spcPct val="25000"/>
              </a:spcBef>
              <a:spcAft>
                <a:spcPct val="25000"/>
              </a:spcAft>
              <a:buFont typeface="Tahoma" pitchFamily="34" charset="0"/>
              <a:buAutoNum type="arabicPeriod"/>
              <a:tabLst>
                <a:tab pos="630238" algn="l"/>
              </a:tabLst>
            </a:pPr>
            <a:r>
              <a:rPr lang="ru-RU" altLang="ru-RU" sz="1800">
                <a:solidFill>
                  <a:schemeClr val="tx1"/>
                </a:solidFill>
              </a:rPr>
              <a:t>Более прямолинейная трассировка выработок, обеспечивающая сравнительно быстрое движение транспорта.</a:t>
            </a:r>
          </a:p>
        </p:txBody>
      </p:sp>
      <p:sp>
        <p:nvSpPr>
          <p:cNvPr id="14344" name="Rectangle 11"/>
          <p:cNvSpPr>
            <a:spLocks noChangeArrowheads="1"/>
          </p:cNvSpPr>
          <p:nvPr/>
        </p:nvSpPr>
        <p:spPr bwMode="auto">
          <a:xfrm>
            <a:off x="560388" y="3789363"/>
            <a:ext cx="8421687" cy="132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Ins="54000" anchor="ctr">
            <a:spAutoFit/>
          </a:bodyPr>
          <a:lstStyle/>
          <a:p>
            <a:pPr marL="355600" indent="-355600" algn="l">
              <a:spcBef>
                <a:spcPct val="25000"/>
              </a:spcBef>
              <a:spcAft>
                <a:spcPct val="25000"/>
              </a:spcAft>
              <a:buFont typeface="Tahoma" pitchFamily="34" charset="0"/>
              <a:buAutoNum type="arabicPeriod"/>
              <a:tabLst>
                <a:tab pos="630238" algn="l"/>
              </a:tabLst>
            </a:pPr>
            <a:r>
              <a:rPr lang="ru-RU" altLang="ru-RU" sz="1800">
                <a:solidFill>
                  <a:schemeClr val="tx1"/>
                </a:solidFill>
              </a:rPr>
              <a:t>Больший общий объем подготовки из-за наличия подходных выработок к рудному телу.</a:t>
            </a:r>
          </a:p>
          <a:p>
            <a:pPr marL="355600" indent="-355600" algn="l">
              <a:spcBef>
                <a:spcPct val="25000"/>
              </a:spcBef>
              <a:spcAft>
                <a:spcPct val="25000"/>
              </a:spcAft>
              <a:buFont typeface="Tahoma" pitchFamily="34" charset="0"/>
              <a:buAutoNum type="arabicPeriod"/>
              <a:tabLst>
                <a:tab pos="630238" algn="l"/>
              </a:tabLst>
            </a:pPr>
            <a:r>
              <a:rPr lang="ru-RU" altLang="ru-RU" sz="1800">
                <a:solidFill>
                  <a:schemeClr val="tx1"/>
                </a:solidFill>
              </a:rPr>
              <a:t>Увеличение затрат на проведение выработок из-за отсутствия в них попутной добычи руды.</a:t>
            </a:r>
          </a:p>
        </p:txBody>
      </p:sp>
      <p:pic>
        <p:nvPicPr>
          <p:cNvPr id="9" name="Picture 4" descr="L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57150"/>
            <a:ext cx="97217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44553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60350"/>
            <a:ext cx="8229600" cy="274638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sz="24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</a:t>
            </a:r>
            <a:r>
              <a:rPr lang="ru-RU" sz="2400" b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Классификация способов и схем подготовки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765175"/>
            <a:ext cx="8713787" cy="57594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000" b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</a:t>
            </a:r>
            <a:r>
              <a:rPr lang="ru-RU" sz="2000" b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</a:t>
            </a:r>
            <a:r>
              <a:rPr lang="ru-RU" sz="2000" b="1" i="1" smtClean="0">
                <a:solidFill>
                  <a:srgbClr val="0000FF"/>
                </a:solidFill>
              </a:rPr>
              <a:t>Традиционная    технология    разработки</a:t>
            </a:r>
            <a:r>
              <a:rPr lang="ru-RU" sz="1800" i="1" smtClean="0"/>
              <a:t> </a:t>
            </a:r>
            <a:endParaRPr lang="ru-RU" sz="1800" b="1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b="1" smtClean="0">
                <a:solidFill>
                  <a:srgbClr val="FF3399"/>
                </a:solidFill>
              </a:rPr>
              <a:t>А. </a:t>
            </a:r>
            <a:r>
              <a:rPr lang="ru-RU" sz="1800" b="1" i="1" smtClean="0">
                <a:solidFill>
                  <a:srgbClr val="FF3399"/>
                </a:solidFill>
              </a:rPr>
              <a:t>Крутопадающие наклонные месторождения</a:t>
            </a:r>
            <a:endParaRPr lang="ru-RU" sz="1800" b="1" smtClean="0">
              <a:solidFill>
                <a:srgbClr val="FF3399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b="1" smtClean="0">
                <a:solidFill>
                  <a:schemeClr val="tx2"/>
                </a:solidFill>
              </a:rPr>
              <a:t>1.  Подготовка этажными штреками и ортами:</a:t>
            </a:r>
            <a:endParaRPr lang="ru-RU" sz="180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smtClean="0">
                <a:solidFill>
                  <a:schemeClr val="tx2"/>
                </a:solidFill>
              </a:rPr>
              <a:t>     </a:t>
            </a:r>
            <a:r>
              <a:rPr lang="ru-RU" sz="1800" i="1" smtClean="0">
                <a:solidFill>
                  <a:schemeClr val="tx2"/>
                </a:solidFill>
              </a:rPr>
              <a:t>а)  по тупиковой схеме;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i="1" smtClean="0">
                <a:solidFill>
                  <a:schemeClr val="tx2"/>
                </a:solidFill>
              </a:rPr>
              <a:t>     б)  по  кольцевой схеме.</a:t>
            </a:r>
            <a:endParaRPr lang="ru-RU" sz="1800" b="1" i="1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b="1" smtClean="0">
                <a:solidFill>
                  <a:schemeClr val="tx2"/>
                </a:solidFill>
              </a:rPr>
              <a:t>2.   Подготовка этажными ортами и штреками:</a:t>
            </a:r>
            <a:endParaRPr lang="ru-RU" sz="180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smtClean="0">
                <a:solidFill>
                  <a:schemeClr val="tx2"/>
                </a:solidFill>
              </a:rPr>
              <a:t>     </a:t>
            </a:r>
            <a:r>
              <a:rPr lang="ru-RU" sz="1800" i="1" smtClean="0">
                <a:solidFill>
                  <a:schemeClr val="tx2"/>
                </a:solidFill>
              </a:rPr>
              <a:t>а)  по тупиковой схеме;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i="1" smtClean="0">
                <a:solidFill>
                  <a:schemeClr val="tx2"/>
                </a:solidFill>
              </a:rPr>
              <a:t>     б)  по кольцевой схеме</a:t>
            </a:r>
            <a:r>
              <a:rPr lang="ru-RU" sz="1800" smtClean="0">
                <a:solidFill>
                  <a:schemeClr val="tx2"/>
                </a:solidFill>
              </a:rPr>
              <a:t>.</a:t>
            </a:r>
            <a:endParaRPr lang="ru-RU" sz="1800" b="1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sz="1800" b="1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b="1" smtClean="0">
                <a:solidFill>
                  <a:schemeClr val="tx2"/>
                </a:solidFill>
              </a:rPr>
              <a:t>3.   Без ортовая   подготовка.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sz="1800" b="1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b="1" smtClean="0">
                <a:solidFill>
                  <a:schemeClr val="tx2"/>
                </a:solidFill>
              </a:rPr>
              <a:t>4. Подготовка с заглубленным расположением откаточного 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b="1" smtClean="0">
                <a:solidFill>
                  <a:schemeClr val="tx2"/>
                </a:solidFill>
              </a:rPr>
              <a:t>    горизонта (ниже этажа).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sz="1800" b="1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b="1" smtClean="0">
                <a:solidFill>
                  <a:srgbClr val="FF3399"/>
                </a:solidFill>
              </a:rPr>
              <a:t>Б. </a:t>
            </a:r>
            <a:r>
              <a:rPr lang="ru-RU" sz="1800" b="1" i="1" smtClean="0">
                <a:solidFill>
                  <a:srgbClr val="FF3399"/>
                </a:solidFill>
              </a:rPr>
              <a:t>Пологие и горизонтальные месторождения</a:t>
            </a:r>
            <a:endParaRPr lang="ru-RU" sz="1800" b="1" smtClean="0">
              <a:solidFill>
                <a:srgbClr val="FF3399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sz="1800" b="1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b="1" smtClean="0">
                <a:solidFill>
                  <a:schemeClr val="tx2"/>
                </a:solidFill>
              </a:rPr>
              <a:t>1.  Панельная  подготовка - </a:t>
            </a:r>
            <a:r>
              <a:rPr lang="ru-RU" sz="1800" smtClean="0">
                <a:solidFill>
                  <a:schemeClr val="tx2"/>
                </a:solidFill>
              </a:rPr>
              <a:t>главными  и  панельными  штреками.</a:t>
            </a:r>
            <a:endParaRPr lang="ru-RU" sz="1800" b="1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sz="1800" b="1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1800" b="1" smtClean="0">
                <a:solidFill>
                  <a:schemeClr val="tx2"/>
                </a:solidFill>
              </a:rPr>
              <a:t>2. Бес панельная    подготовка - </a:t>
            </a:r>
            <a:r>
              <a:rPr lang="ru-RU" sz="1800" smtClean="0">
                <a:solidFill>
                  <a:schemeClr val="tx2"/>
                </a:solidFill>
              </a:rPr>
              <a:t>главными    откаточными     и    выемочными штреками.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sz="1800" smtClean="0">
              <a:solidFill>
                <a:schemeClr val="tx2"/>
              </a:solidFill>
            </a:endParaRPr>
          </a:p>
        </p:txBody>
      </p:sp>
      <p:pic>
        <p:nvPicPr>
          <p:cNvPr id="7172" name="Picture 4" descr="L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8" y="57150"/>
            <a:ext cx="75565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8229600" cy="274638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Классификация способов и схем подготовки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5175"/>
            <a:ext cx="9144000" cy="57213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</a:t>
            </a:r>
            <a:r>
              <a:rPr lang="ru-RU" sz="200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</a:t>
            </a:r>
            <a:r>
              <a:rPr lang="ru-RU" sz="2000" i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Разработка месторождений в сложных гидро­геологических  условиях</a:t>
            </a:r>
            <a:endParaRPr lang="ru-RU" sz="2000" b="1" smtClean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sz="2000" b="1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b="1" smtClean="0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   </a:t>
            </a:r>
            <a:r>
              <a:rPr lang="ru-RU" sz="2000" b="1" smtClean="0">
                <a:solidFill>
                  <a:srgbClr val="996633"/>
                </a:solidFill>
              </a:rPr>
              <a:t>Подготовка  одним  горизонтом;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sz="2000" b="1" smtClean="0">
              <a:solidFill>
                <a:srgbClr val="996633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b="1" smtClean="0">
                <a:solidFill>
                  <a:srgbClr val="996633"/>
                </a:solidFill>
              </a:rPr>
              <a:t>2.   Подготовка двумя горизонтами: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400" b="1" smtClean="0"/>
              <a:t>     </a:t>
            </a:r>
            <a:r>
              <a:rPr lang="ru-RU" sz="2000" b="1" smtClean="0"/>
              <a:t>а)- </a:t>
            </a:r>
            <a:r>
              <a:rPr lang="ru-RU" sz="2000" smtClean="0"/>
              <a:t>верхний дренажный горизонт с дренажными выработками и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smtClean="0"/>
              <a:t>           сквозными фильтрами;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smtClean="0"/>
              <a:t>     б) - рабочий горизонт с веером водопонижающих скважин в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smtClean="0"/>
              <a:t>            верхнюю часть месторождения.</a:t>
            </a:r>
            <a:endParaRPr lang="ru-RU" sz="2000" b="1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sz="2000" b="1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b="1" smtClean="0">
                <a:solidFill>
                  <a:srgbClr val="996633"/>
                </a:solidFill>
              </a:rPr>
              <a:t>3. Подготовка тремя горизонтами:</a:t>
            </a:r>
            <a:endParaRPr lang="ru-RU" sz="2000" smtClean="0">
              <a:solidFill>
                <a:srgbClr val="996633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400" smtClean="0"/>
              <a:t>    </a:t>
            </a:r>
            <a:r>
              <a:rPr lang="ru-RU" sz="2000" smtClean="0"/>
              <a:t>а) - верхний дренажный горизонт с дренажными выработками и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smtClean="0"/>
              <a:t>           сквозными фильтрами;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smtClean="0"/>
              <a:t>    б) - рабочий горизонт с веером водопонижающих</a:t>
            </a:r>
            <a:r>
              <a:rPr lang="ru-RU" sz="2000" b="1" smtClean="0"/>
              <a:t> </a:t>
            </a:r>
            <a:r>
              <a:rPr lang="ru-RU" sz="2000" smtClean="0"/>
              <a:t>скважин в верхнюю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smtClean="0"/>
              <a:t>           часть месторождения;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smtClean="0"/>
              <a:t>    в) - нижний дренажный (2-й рабочий) горизонт с дренажными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smtClean="0"/>
              <a:t>           выработками (подготовительными).</a:t>
            </a:r>
          </a:p>
        </p:txBody>
      </p:sp>
      <p:pic>
        <p:nvPicPr>
          <p:cNvPr id="8196" name="Picture 4" descr="L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57150"/>
            <a:ext cx="75565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8229600" cy="274638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Классификация способов и схем подготовки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92150"/>
            <a:ext cx="9144000" cy="59055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III</a:t>
            </a:r>
            <a:r>
              <a:rPr lang="ru-RU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</a:t>
            </a:r>
            <a:r>
              <a:rPr lang="ru-RU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Разработка месторождений методом выщелачивания</a:t>
            </a:r>
          </a:p>
          <a:p>
            <a:pPr eaLnBrk="1" hangingPunct="1">
              <a:buFontTx/>
              <a:buNone/>
              <a:defRPr/>
            </a:pPr>
            <a:endParaRPr lang="ru-RU" sz="2000" b="1" i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buFontTx/>
              <a:buNone/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1. </a:t>
            </a:r>
            <a:r>
              <a:rPr lang="ru-RU" sz="2000" i="1" dirty="0" smtClean="0"/>
              <a:t>Подготовка вертикальными и наклонными нагнетательными и  разгрузочными  скважинами,   заложенными  с  поверхности:</a:t>
            </a:r>
          </a:p>
          <a:p>
            <a:pPr eaLnBrk="1" hangingPunct="1">
              <a:buFontTx/>
              <a:buNone/>
              <a:defRPr/>
            </a:pPr>
            <a:r>
              <a:rPr lang="ru-RU" sz="1800" i="1" dirty="0" smtClean="0"/>
              <a:t>     а) по линейной схеме;</a:t>
            </a:r>
          </a:p>
          <a:p>
            <a:pPr eaLnBrk="1" hangingPunct="1">
              <a:buFontTx/>
              <a:buNone/>
              <a:defRPr/>
            </a:pPr>
            <a:r>
              <a:rPr lang="ru-RU" sz="1800" i="1" dirty="0" smtClean="0"/>
              <a:t>     б) по кольцевой (ячеистой) схеме;</a:t>
            </a:r>
            <a:endParaRPr lang="ru-RU" sz="1800" b="1" i="1" dirty="0" smtClean="0"/>
          </a:p>
          <a:p>
            <a:pPr eaLnBrk="1" hangingPunct="1">
              <a:buFontTx/>
              <a:buNone/>
              <a:defRPr/>
            </a:pPr>
            <a:endParaRPr lang="ru-RU" sz="1800" b="1" i="1" dirty="0" smtClean="0"/>
          </a:p>
          <a:p>
            <a:pPr eaLnBrk="1" hangingPunct="1">
              <a:buFontTx/>
              <a:buNone/>
              <a:defRPr/>
            </a:pPr>
            <a:r>
              <a:rPr lang="ru-RU" sz="2000" i="1" dirty="0" smtClean="0"/>
              <a:t>2. Подготовка горными выработками с предварительным рыхлением рудных блоков взрывами и орошение отбитой  руды из подземных выработок.</a:t>
            </a:r>
          </a:p>
          <a:p>
            <a:pPr eaLnBrk="1" hangingPunct="1">
              <a:buFontTx/>
              <a:buNone/>
              <a:defRPr/>
            </a:pPr>
            <a:endParaRPr lang="ru-RU" sz="2000" i="1" dirty="0" smtClean="0"/>
          </a:p>
          <a:p>
            <a:pPr eaLnBrk="1" hangingPunct="1">
              <a:buFontTx/>
              <a:buNone/>
              <a:defRPr/>
            </a:pPr>
            <a:r>
              <a:rPr lang="ru-RU" sz="2000" i="1" dirty="0" smtClean="0"/>
              <a:t>3. Подготовка горными  выработками  без предварительного рыхления рудных блоков с нагнетанием выщелачиваемых растворов в трещиноватый массив под давлением.</a:t>
            </a:r>
          </a:p>
          <a:p>
            <a:pPr eaLnBrk="1" hangingPunct="1">
              <a:buFontTx/>
              <a:buNone/>
              <a:defRPr/>
            </a:pPr>
            <a:endParaRPr lang="ru-RU" sz="2000" i="1" dirty="0" smtClean="0"/>
          </a:p>
          <a:p>
            <a:pPr eaLnBrk="1" hangingPunct="1">
              <a:buFontTx/>
              <a:buNone/>
              <a:defRPr/>
            </a:pPr>
            <a:r>
              <a:rPr lang="ru-RU" sz="2000" i="1" dirty="0" smtClean="0"/>
              <a:t>4. Комбинированная подготовка дренажными горными выработками и нагнетательными скважинами, заложенными  с поверхности</a:t>
            </a:r>
            <a:r>
              <a:rPr lang="ru-RU" sz="2000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pic>
        <p:nvPicPr>
          <p:cNvPr id="9220" name="Picture 4" descr="L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8" y="57150"/>
            <a:ext cx="75565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50" y="274638"/>
            <a:ext cx="7829550" cy="41751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Расположение откаточных штреков в тонких жилах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10243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>
            <a:clrChange>
              <a:clrFrom>
                <a:srgbClr val="F7EEE9"/>
              </a:clrFrom>
              <a:clrTo>
                <a:srgbClr val="F7EEE9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>
          <a:xfrm>
            <a:off x="971550" y="1557338"/>
            <a:ext cx="2519363" cy="3514725"/>
          </a:xfrm>
          <a:noFill/>
        </p:spPr>
      </p:pic>
      <p:pic>
        <p:nvPicPr>
          <p:cNvPr id="10244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7EEE9"/>
              </a:clrFrom>
              <a:clrTo>
                <a:srgbClr val="F7EEE9">
                  <a:alpha val="0"/>
                </a:srgbClr>
              </a:clrTo>
            </a:clrChange>
            <a:lum bright="-24000" contrast="60000"/>
          </a:blip>
          <a:srcRect/>
          <a:stretch>
            <a:fillRect/>
          </a:stretch>
        </p:blipFill>
        <p:spPr bwMode="auto">
          <a:xfrm>
            <a:off x="4500563" y="1628775"/>
            <a:ext cx="3743325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6" descr="L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038" y="31750"/>
            <a:ext cx="75565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41751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Тупиковая ортовая подготовка откаточного горизонта</a:t>
            </a:r>
            <a:r>
              <a:rPr lang="ru-RU" sz="4000" smtClean="0"/>
              <a:t> </a:t>
            </a:r>
          </a:p>
        </p:txBody>
      </p:sp>
      <p:pic>
        <p:nvPicPr>
          <p:cNvPr id="11267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42938" y="1285875"/>
            <a:ext cx="7848600" cy="4105275"/>
          </a:xfrm>
          <a:noFill/>
        </p:spPr>
      </p:pic>
      <p:sp>
        <p:nvSpPr>
          <p:cNvPr id="111621" name="Rectangle 5"/>
          <p:cNvSpPr>
            <a:spLocks noChangeArrowheads="1"/>
          </p:cNvSpPr>
          <p:nvPr/>
        </p:nvSpPr>
        <p:spPr bwMode="auto">
          <a:xfrm>
            <a:off x="1403350" y="5516563"/>
            <a:ext cx="66373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ru-RU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1 – двухпутный штрек;      2 – орт;       3 – однопутный штрек</a:t>
            </a:r>
            <a:r>
              <a:rPr lang="ru-RU" dirty="0"/>
              <a:t> </a:t>
            </a:r>
          </a:p>
        </p:txBody>
      </p:sp>
      <p:pic>
        <p:nvPicPr>
          <p:cNvPr id="11269" name="Picture 6" descr="L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38" y="19050"/>
            <a:ext cx="75565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507413" cy="706437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Тупиковая ортовая подготовка откаточного горизонта в неустойчивых породах</a:t>
            </a:r>
          </a:p>
        </p:txBody>
      </p:sp>
      <p:pic>
        <p:nvPicPr>
          <p:cNvPr id="12291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2000" contrast="36000"/>
          </a:blip>
          <a:srcRect/>
          <a:stretch>
            <a:fillRect/>
          </a:stretch>
        </p:blipFill>
        <p:spPr>
          <a:xfrm>
            <a:off x="539750" y="1341438"/>
            <a:ext cx="7920038" cy="4175125"/>
          </a:xfrm>
          <a:noFill/>
        </p:spPr>
      </p:pic>
      <p:sp>
        <p:nvSpPr>
          <p:cNvPr id="112645" name="Rectangle 5"/>
          <p:cNvSpPr>
            <a:spLocks noChangeArrowheads="1"/>
          </p:cNvSpPr>
          <p:nvPr/>
        </p:nvSpPr>
        <p:spPr bwMode="auto">
          <a:xfrm>
            <a:off x="468313" y="5734050"/>
            <a:ext cx="81375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ru-RU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1 – квершлаг;                                               2 – однопутный вспомогательный;                                           </a:t>
            </a:r>
          </a:p>
          <a:p>
            <a:pPr>
              <a:defRPr/>
            </a:pPr>
            <a:r>
              <a:rPr lang="ru-RU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3 – двухпутный  откаточный штрек;     4 – орты</a:t>
            </a:r>
          </a:p>
        </p:txBody>
      </p:sp>
      <p:pic>
        <p:nvPicPr>
          <p:cNvPr id="12293" name="Picture 6" descr="L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638" y="19050"/>
            <a:ext cx="75565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346075"/>
          </a:xfrm>
        </p:spPr>
        <p:txBody>
          <a:bodyPr/>
          <a:lstStyle/>
          <a:p>
            <a:pPr algn="l" eaLnBrk="1" hangingPunct="1"/>
            <a:r>
              <a:rPr lang="ru-RU" sz="2000" b="1" smtClean="0"/>
              <a:t>               ЕДИНАЯ КЛАССИФИКАЦИЯ СИСТЕМ РАЗРАБОТКИ</a:t>
            </a:r>
            <a:r>
              <a:rPr lang="ru-RU" sz="4000" smtClean="0"/>
              <a:t> </a:t>
            </a:r>
          </a:p>
        </p:txBody>
      </p:sp>
      <p:pic>
        <p:nvPicPr>
          <p:cNvPr id="13315" name="Picture 4" descr="L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5565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5796" name="Group 148"/>
          <p:cNvGraphicFramePr>
            <a:graphicFrameLocks noGrp="1"/>
          </p:cNvGraphicFramePr>
          <p:nvPr>
            <p:ph idx="1"/>
          </p:nvPr>
        </p:nvGraphicFramePr>
        <p:xfrm>
          <a:off x="179388" y="633413"/>
          <a:ext cx="8805862" cy="6089017"/>
        </p:xfrm>
        <a:graphic>
          <a:graphicData uri="http://schemas.openxmlformats.org/drawingml/2006/table">
            <a:tbl>
              <a:tblPr/>
              <a:tblGrid>
                <a:gridCol w="1296987"/>
                <a:gridCol w="3024188"/>
                <a:gridCol w="4484687"/>
              </a:tblGrid>
              <a:tr h="3175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Номер класса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класса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Системы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63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Системы с открытым выработанным пространством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1) Сплошные системы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2) Камерно-столбовые системы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3) Потолкоуступные системы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4) Системы с доставкой руды силой взрыва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5) Системы с подэтажной отбойкой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6) Этажно-камерные системы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13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Системы с магазинированием 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руды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1) Системы с магазинированием руды блоками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2) Системы с магазинированием и отбойкой руды глубокими скважинами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Системы с закладкой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1) Сплошные системы с однослойной выемкой и закладкой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2) Системы разработки горизонтальными слоями с закладкой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3)  Столбовые системы с однослойной выемкой и закладкой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4)  Системы с камерной выемкой и закладкой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408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Системы с креплением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1) Системы с распорной крепью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2) Системы с крепежными рамами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3) Сплошные системы с однослойной выемкой и креплением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4) Столбовые системы с однослойной выемкой и креплением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Системы с обрушением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1) Системы слоевого обрушения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2) Системы подэтажного обрушения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3) Системы этажного обрушения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4) Столбовые системы с обрушением налегающих пород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13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Комбинированные системы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1) Системы с креплением и магазинированием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2) Системы с креплением и закладкой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3) Системы с магазинированием и обрушением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755576" y="199995"/>
            <a:ext cx="825475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Ins="54000" anchor="ctr">
            <a:spAutoFit/>
          </a:bodyPr>
          <a:lstStyle/>
          <a:p>
            <a:pPr algn="l" eaLnBrk="0" hangingPunct="0">
              <a:buClr>
                <a:srgbClr val="0095CE"/>
              </a:buClr>
              <a:buFont typeface="Tahoma" pitchFamily="34" charset="0"/>
              <a:buNone/>
            </a:pPr>
            <a:r>
              <a:rPr lang="ru-RU" altLang="ru-RU" sz="2000" dirty="0">
                <a:solidFill>
                  <a:srgbClr val="0095CE"/>
                </a:solidFill>
              </a:rPr>
              <a:t>Классификация систем подземной разработки рудных месторождений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1263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rIns="54000" anchor="ctr">
            <a:spAutoFit/>
          </a:bodyPr>
          <a:lstStyle/>
          <a:p>
            <a:pPr>
              <a:buClr>
                <a:srgbClr val="0095CE"/>
              </a:buClr>
            </a:pPr>
            <a:endParaRPr lang="ru-RU" altLang="ru-RU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1113" y="228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rIns="54000" anchor="ctr">
            <a:spAutoFit/>
          </a:bodyPr>
          <a:lstStyle/>
          <a:p>
            <a:pPr>
              <a:buClr>
                <a:srgbClr val="0095CE"/>
              </a:buClr>
            </a:pPr>
            <a:endParaRPr lang="ru-RU" altLang="ru-RU"/>
          </a:p>
        </p:txBody>
      </p:sp>
      <p:graphicFrame>
        <p:nvGraphicFramePr>
          <p:cNvPr id="203782" name="Group 6"/>
          <p:cNvGraphicFramePr>
            <a:graphicFrameLocks noGrp="1"/>
          </p:cNvGraphicFramePr>
          <p:nvPr/>
        </p:nvGraphicFramePr>
        <p:xfrm>
          <a:off x="608013" y="863600"/>
          <a:ext cx="8378825" cy="5614995"/>
        </p:xfrm>
        <a:graphic>
          <a:graphicData uri="http://schemas.openxmlformats.org/drawingml/2006/table">
            <a:tbl>
              <a:tblPr/>
              <a:tblGrid>
                <a:gridCol w="1901825"/>
                <a:gridCol w="2603500"/>
                <a:gridCol w="3873500"/>
              </a:tblGrid>
              <a:tr h="24922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Класс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2F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Группа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2F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Система разработки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F2F6"/>
                    </a:solidFill>
                  </a:tcPr>
                </a:tc>
              </a:tr>
              <a:tr h="236520">
                <a:tc rowSpan="5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Системы разработки с естественным поддержанием очистного пространства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А. Системы с естественным поддержанием очистного пространства и  механизированной доставкой руды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Сплошная система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</a:tr>
              <a:tr h="3481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Камерно-столбовая система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</a:tr>
              <a:tr h="2365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Б. Системы с естественным поддержанием очистного пространства и самотечной доставкой руды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Камерная система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</a:tr>
              <a:tr h="2349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Система с отбойкой из магазина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</a:tr>
              <a:tr h="2365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Другие системы разработки для данной группы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</a:tr>
              <a:tr h="401756">
                <a:tc rowSpan="6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Системы разработки с обрушением руды и вмещающих пород (т. е. без поддержания выработанного пространства)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  <a:tc rowSpan="3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А. Системы этажного обрушения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Этажное принудительное обрушение со сплошной выемкой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</a:tr>
              <a:tr h="4017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Этажное принудительное обрушение с компенсационными камерами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</a:tr>
              <a:tr h="2349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Этажное самообрушение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</a:tr>
              <a:tr h="2365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Б. Системы подэтажного обрушения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Подэтажное обрушение с торцевым выпуском руды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</a:tr>
              <a:tr h="2188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Подэтажное обрушение с донным выпуском руды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</a:tr>
              <a:tr h="2188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 Подэтажное самообрушение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</a:tr>
              <a:tr h="238107">
                <a:tc rowSpan="10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Системы разработки с искусственным поддержанием очистного пространства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  <a:tc rowSpan="6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А. Системы с закладкой выработанного пространства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Однослойная выемка с закладкой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</a:tr>
              <a:tr h="2349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Горизонтальные слои с закладкой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</a:tr>
              <a:tr h="2349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Наклонные слои с закладкой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</a:tr>
              <a:tr h="2365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Камерная система с закладкой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</a:tr>
              <a:tr h="2365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Система разработки тонких жил с раздельной выемкой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</a:tr>
              <a:tr h="2349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 Нисходящая слоевая выемка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</a:tr>
              <a:tr h="2365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Б. Системы с креплением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 Системы с усиленной распорной крепью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</a:tr>
              <a:tr h="2349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 Системы с креплением и последующим обрушением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 Столбовая система с обрушением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</a:tr>
              <a:tr h="2381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 Слоевое обрушение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</a:tr>
              <a:tr h="2349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 Другие системы разработки данной группы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7999" marB="179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DE3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4" descr="L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13" y="118268"/>
            <a:ext cx="75565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92292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475656" y="277091"/>
            <a:ext cx="703061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Ins="54000" anchor="ctr">
            <a:spAutoFit/>
          </a:bodyPr>
          <a:lstStyle/>
          <a:p>
            <a:pPr algn="l" eaLnBrk="0" hangingPunct="0">
              <a:buClr>
                <a:srgbClr val="0095CE"/>
              </a:buClr>
              <a:buFont typeface="Tahoma" pitchFamily="34" charset="0"/>
              <a:buNone/>
            </a:pPr>
            <a:r>
              <a:rPr lang="ru-RU" altLang="ru-RU" sz="2400" dirty="0">
                <a:solidFill>
                  <a:srgbClr val="0095CE"/>
                </a:solidFill>
              </a:rPr>
              <a:t>Отличительные особенности систем разработок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1263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rIns="54000" anchor="ctr">
            <a:spAutoFit/>
          </a:bodyPr>
          <a:lstStyle/>
          <a:p>
            <a:pPr>
              <a:buClr>
                <a:srgbClr val="0095CE"/>
              </a:buClr>
            </a:pPr>
            <a:endParaRPr lang="ru-RU" altLang="ru-RU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1113" y="228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rIns="54000" anchor="ctr">
            <a:spAutoFit/>
          </a:bodyPr>
          <a:lstStyle/>
          <a:p>
            <a:pPr>
              <a:buClr>
                <a:srgbClr val="0095CE"/>
              </a:buClr>
            </a:pPr>
            <a:endParaRPr lang="ru-RU" altLang="ru-RU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493713" y="911225"/>
            <a:ext cx="8369300" cy="503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Ins="54000" anchor="ctr">
            <a:spAutoFit/>
          </a:bodyPr>
          <a:lstStyle/>
          <a:p>
            <a:pPr algn="just">
              <a:spcBef>
                <a:spcPct val="25000"/>
              </a:spcBef>
              <a:spcAft>
                <a:spcPct val="25000"/>
              </a:spcAft>
              <a:buClr>
                <a:srgbClr val="0095CE"/>
              </a:buClr>
              <a:buFont typeface="Tahoma" pitchFamily="34" charset="0"/>
              <a:buNone/>
            </a:pPr>
            <a:r>
              <a:rPr lang="ru-RU" altLang="ru-RU" sz="1800">
                <a:solidFill>
                  <a:srgbClr val="003864"/>
                </a:solidFill>
              </a:rPr>
              <a:t>Отличительная особенность </a:t>
            </a:r>
            <a:r>
              <a:rPr lang="ru-RU" altLang="ru-RU" sz="1800">
                <a:solidFill>
                  <a:srgbClr val="CC3300"/>
                </a:solidFill>
              </a:rPr>
              <a:t>систем </a:t>
            </a:r>
            <a:r>
              <a:rPr lang="en-US" altLang="ru-RU" sz="1800">
                <a:solidFill>
                  <a:srgbClr val="CC3300"/>
                </a:solidFill>
              </a:rPr>
              <a:t>I</a:t>
            </a:r>
            <a:r>
              <a:rPr lang="ru-RU" altLang="ru-RU" sz="1800">
                <a:solidFill>
                  <a:srgbClr val="CC3300"/>
                </a:solidFill>
              </a:rPr>
              <a:t> класса</a:t>
            </a:r>
            <a:r>
              <a:rPr lang="ru-RU" altLang="ru-RU" sz="1800">
                <a:solidFill>
                  <a:srgbClr val="003864"/>
                </a:solidFill>
              </a:rPr>
              <a:t> – поддержание очистного пространства естественными (рудными) целиками. Очистное пространство остается при этом открытым и называется обычно камерой. Большинство систем этого класса двухстадийные: на первой стадии отрабатывают запасы руды в камерах, на второй – извлекают целики.</a:t>
            </a:r>
          </a:p>
          <a:p>
            <a:pPr algn="just">
              <a:spcBef>
                <a:spcPct val="25000"/>
              </a:spcBef>
              <a:spcAft>
                <a:spcPct val="25000"/>
              </a:spcAft>
              <a:buClr>
                <a:srgbClr val="0095CE"/>
              </a:buClr>
              <a:buFont typeface="Tahoma" pitchFamily="34" charset="0"/>
              <a:buNone/>
            </a:pPr>
            <a:r>
              <a:rPr lang="ru-RU" altLang="ru-RU" sz="1800">
                <a:solidFill>
                  <a:srgbClr val="CC3300"/>
                </a:solidFill>
              </a:rPr>
              <a:t>Системы </a:t>
            </a:r>
            <a:r>
              <a:rPr lang="en-US" altLang="ru-RU" sz="1800">
                <a:solidFill>
                  <a:srgbClr val="CC3300"/>
                </a:solidFill>
              </a:rPr>
              <a:t>I</a:t>
            </a:r>
            <a:r>
              <a:rPr lang="ru-RU" altLang="ru-RU" sz="1800">
                <a:solidFill>
                  <a:srgbClr val="CC3300"/>
                </a:solidFill>
              </a:rPr>
              <a:t> класса</a:t>
            </a:r>
            <a:r>
              <a:rPr lang="ru-RU" altLang="ru-RU" sz="1800">
                <a:solidFill>
                  <a:srgbClr val="003864"/>
                </a:solidFill>
              </a:rPr>
              <a:t> применяют в устойчивых рудах и породах. При разработке бедных руд целики не отрабатывают (особенно при необходимости сохранения поверхности) или извлекают с применением систем разработки, требующих минимальных затрат. При неизвлекаемых целиках потери руды могут достигать 40 – 60%. Поэтому при добыче ценных руд целики, как правило, извлекают после закладки камер. Если при этом необходимо сохранить поверхность, применяют твердеющую закладку.</a:t>
            </a:r>
          </a:p>
          <a:p>
            <a:pPr algn="just">
              <a:spcBef>
                <a:spcPct val="25000"/>
              </a:spcBef>
              <a:spcAft>
                <a:spcPct val="25000"/>
              </a:spcAft>
              <a:buClr>
                <a:srgbClr val="0095CE"/>
              </a:buClr>
              <a:buFont typeface="Tahoma" pitchFamily="34" charset="0"/>
              <a:buNone/>
            </a:pPr>
            <a:r>
              <a:rPr lang="ru-RU" altLang="ru-RU" sz="1800">
                <a:solidFill>
                  <a:srgbClr val="003864"/>
                </a:solidFill>
              </a:rPr>
              <a:t>Большинству </a:t>
            </a:r>
            <a:r>
              <a:rPr lang="ru-RU" altLang="ru-RU" sz="1800">
                <a:solidFill>
                  <a:srgbClr val="CC3300"/>
                </a:solidFill>
              </a:rPr>
              <a:t>систем </a:t>
            </a:r>
            <a:r>
              <a:rPr lang="en-US" altLang="ru-RU" sz="1800">
                <a:solidFill>
                  <a:srgbClr val="CC3300"/>
                </a:solidFill>
              </a:rPr>
              <a:t>I</a:t>
            </a:r>
            <a:r>
              <a:rPr lang="ru-RU" altLang="ru-RU" sz="1800">
                <a:solidFill>
                  <a:srgbClr val="CC3300"/>
                </a:solidFill>
              </a:rPr>
              <a:t> класса</a:t>
            </a:r>
            <a:r>
              <a:rPr lang="ru-RU" altLang="ru-RU" sz="1800">
                <a:solidFill>
                  <a:srgbClr val="003864"/>
                </a:solidFill>
              </a:rPr>
              <a:t> свойственны высокая производительность труда и низкие затраты на добычу. Однако при неизвлекаемых целиках потери руды могут быть значительными.</a:t>
            </a:r>
          </a:p>
        </p:txBody>
      </p:sp>
      <p:pic>
        <p:nvPicPr>
          <p:cNvPr id="7" name="Picture 4" descr="L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324" y="118268"/>
            <a:ext cx="75565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6884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493713" y="199995"/>
            <a:ext cx="8369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Ins="54000" anchor="ctr">
            <a:spAutoFit/>
          </a:bodyPr>
          <a:lstStyle/>
          <a:p>
            <a:pPr algn="r" eaLnBrk="0" hangingPunct="0">
              <a:buClr>
                <a:srgbClr val="0095CE"/>
              </a:buClr>
              <a:buFont typeface="Tahoma" pitchFamily="34" charset="0"/>
              <a:buNone/>
            </a:pPr>
            <a:r>
              <a:rPr lang="ru-RU" altLang="ru-RU" sz="2000" dirty="0" smtClean="0">
                <a:solidFill>
                  <a:srgbClr val="0095CE"/>
                </a:solidFill>
              </a:rPr>
              <a:t>Продолжение. Отличительные особенности систем разработок</a:t>
            </a:r>
            <a:endParaRPr lang="ru-RU" altLang="ru-RU" sz="2000" dirty="0">
              <a:solidFill>
                <a:srgbClr val="0095CE"/>
              </a:solidFill>
            </a:endParaRP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1263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rIns="54000" anchor="ctr">
            <a:spAutoFit/>
          </a:bodyPr>
          <a:lstStyle/>
          <a:p>
            <a:pPr>
              <a:buClr>
                <a:srgbClr val="0095CE"/>
              </a:buClr>
            </a:pPr>
            <a:endParaRPr lang="ru-RU" altLang="ru-RU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11113" y="228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rIns="54000" anchor="ctr">
            <a:spAutoFit/>
          </a:bodyPr>
          <a:lstStyle/>
          <a:p>
            <a:pPr>
              <a:buClr>
                <a:srgbClr val="0095CE"/>
              </a:buClr>
            </a:pPr>
            <a:endParaRPr lang="ru-RU" altLang="ru-RU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468313" y="1189038"/>
            <a:ext cx="8496300" cy="448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spcBef>
                <a:spcPct val="25000"/>
              </a:spcBef>
              <a:spcAft>
                <a:spcPct val="25000"/>
              </a:spcAft>
              <a:buClrTx/>
              <a:buFontTx/>
              <a:buNone/>
            </a:pPr>
            <a:r>
              <a:rPr lang="ru-RU" altLang="ru-RU" sz="1800">
                <a:solidFill>
                  <a:srgbClr val="CC3300"/>
                </a:solidFill>
              </a:rPr>
              <a:t>Системы </a:t>
            </a:r>
            <a:r>
              <a:rPr lang="en-US" altLang="ru-RU" sz="1800">
                <a:solidFill>
                  <a:srgbClr val="CC3300"/>
                </a:solidFill>
              </a:rPr>
              <a:t>II</a:t>
            </a:r>
            <a:r>
              <a:rPr lang="ru-RU" altLang="ru-RU" sz="1800">
                <a:solidFill>
                  <a:srgbClr val="CC3300"/>
                </a:solidFill>
              </a:rPr>
              <a:t> класса</a:t>
            </a:r>
            <a:r>
              <a:rPr lang="ru-RU" altLang="ru-RU" sz="1800">
                <a:solidFill>
                  <a:srgbClr val="003864"/>
                </a:solidFill>
              </a:rPr>
              <a:t> отличаются тем, что очистное пространство в них не поддерживают и выпуск руды ведут в основном под обрушенными налегающими породами. Применение этих систем возможно, если допустимо обрушение поверхности, а так же если отбитая руда не слеживается и не самовозгорается. Мощность рудных тел должна быть не меньше средней. </a:t>
            </a:r>
          </a:p>
          <a:p>
            <a:pPr algn="just">
              <a:spcBef>
                <a:spcPct val="25000"/>
              </a:spcBef>
              <a:spcAft>
                <a:spcPct val="25000"/>
              </a:spcAft>
              <a:buClrTx/>
              <a:buFontTx/>
              <a:buNone/>
            </a:pPr>
            <a:r>
              <a:rPr lang="ru-RU" altLang="ru-RU" sz="1800">
                <a:solidFill>
                  <a:srgbClr val="CC3300"/>
                </a:solidFill>
              </a:rPr>
              <a:t>Системы </a:t>
            </a:r>
            <a:r>
              <a:rPr lang="en-US" altLang="ru-RU" sz="1800">
                <a:solidFill>
                  <a:srgbClr val="CC3300"/>
                </a:solidFill>
              </a:rPr>
              <a:t>II</a:t>
            </a:r>
            <a:r>
              <a:rPr lang="ru-RU" altLang="ru-RU" sz="1800">
                <a:solidFill>
                  <a:srgbClr val="CC3300"/>
                </a:solidFill>
              </a:rPr>
              <a:t> класса</a:t>
            </a:r>
            <a:r>
              <a:rPr lang="ru-RU" altLang="ru-RU" sz="1800">
                <a:solidFill>
                  <a:srgbClr val="003864"/>
                </a:solidFill>
              </a:rPr>
              <a:t> характеризуются высокой производительностью труда, низкими затратами на добычу и невысокими потерями и разубоживанием.</a:t>
            </a:r>
          </a:p>
          <a:p>
            <a:pPr algn="just">
              <a:spcBef>
                <a:spcPct val="25000"/>
              </a:spcBef>
              <a:spcAft>
                <a:spcPct val="25000"/>
              </a:spcAft>
              <a:buClrTx/>
              <a:buFontTx/>
              <a:buNone/>
            </a:pPr>
            <a:r>
              <a:rPr lang="ru-RU" altLang="ru-RU" sz="1800">
                <a:solidFill>
                  <a:srgbClr val="003864"/>
                </a:solidFill>
              </a:rPr>
              <a:t>В </a:t>
            </a:r>
            <a:r>
              <a:rPr lang="ru-RU" altLang="ru-RU" sz="1800">
                <a:solidFill>
                  <a:srgbClr val="CC3300"/>
                </a:solidFill>
              </a:rPr>
              <a:t>системах </a:t>
            </a:r>
            <a:r>
              <a:rPr lang="en-US" altLang="ru-RU" sz="1800">
                <a:solidFill>
                  <a:srgbClr val="CC3300"/>
                </a:solidFill>
              </a:rPr>
              <a:t>III</a:t>
            </a:r>
            <a:r>
              <a:rPr lang="ru-RU" altLang="ru-RU" sz="1800">
                <a:solidFill>
                  <a:srgbClr val="CC3300"/>
                </a:solidFill>
              </a:rPr>
              <a:t> класса</a:t>
            </a:r>
            <a:r>
              <a:rPr lang="ru-RU" altLang="ru-RU" sz="1800">
                <a:solidFill>
                  <a:srgbClr val="003864"/>
                </a:solidFill>
              </a:rPr>
              <a:t> очистное пространство поддерживают крепями или закладкой. Эти системы можно применять в самых сложных условиях, где неприменимы системы других классов. Они характеризуются довольно высокими затратами на добычу и малыми потерями и разубоживанием, поэтому системы </a:t>
            </a:r>
            <a:r>
              <a:rPr lang="en-US" altLang="ru-RU" sz="1800">
                <a:solidFill>
                  <a:srgbClr val="003864"/>
                </a:solidFill>
              </a:rPr>
              <a:t>III</a:t>
            </a:r>
            <a:r>
              <a:rPr lang="ru-RU" altLang="ru-RU" sz="1800">
                <a:solidFill>
                  <a:srgbClr val="003864"/>
                </a:solidFill>
              </a:rPr>
              <a:t> класса целесообразно применять при добыче ценных руд.</a:t>
            </a:r>
          </a:p>
        </p:txBody>
      </p:sp>
      <p:pic>
        <p:nvPicPr>
          <p:cNvPr id="7" name="Picture 4" descr="L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324" y="118268"/>
            <a:ext cx="75565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0311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403648" y="19050"/>
            <a:ext cx="7459364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Ins="54000" anchor="ctr">
            <a:spAutoFit/>
          </a:bodyPr>
          <a:lstStyle/>
          <a:p>
            <a:pPr algn="l" eaLnBrk="0" hangingPunct="0">
              <a:buClr>
                <a:srgbClr val="0095CE"/>
              </a:buClr>
              <a:buFont typeface="Tahoma" pitchFamily="34" charset="0"/>
              <a:buNone/>
            </a:pPr>
            <a:r>
              <a:rPr lang="ru-RU" altLang="ru-RU" sz="2200" dirty="0">
                <a:solidFill>
                  <a:srgbClr val="0095CE"/>
                </a:solidFill>
              </a:rPr>
              <a:t>Условия применения наиболее распространенных в отечественной и зарубежной практике систем разработки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1263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rIns="54000" anchor="ctr">
            <a:spAutoFit/>
          </a:bodyPr>
          <a:lstStyle/>
          <a:p>
            <a:pPr>
              <a:buClr>
                <a:srgbClr val="0095CE"/>
              </a:buClr>
            </a:pPr>
            <a:endParaRPr lang="ru-RU" altLang="ru-RU"/>
          </a:p>
        </p:txBody>
      </p:sp>
      <p:graphicFrame>
        <p:nvGraphicFramePr>
          <p:cNvPr id="218117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80825686"/>
              </p:ext>
            </p:extLst>
          </p:nvPr>
        </p:nvGraphicFramePr>
        <p:xfrm>
          <a:off x="107950" y="900113"/>
          <a:ext cx="9036051" cy="5578474"/>
        </p:xfrm>
        <a:graphic>
          <a:graphicData uri="http://schemas.openxmlformats.org/drawingml/2006/table">
            <a:tbl>
              <a:tblPr/>
              <a:tblGrid>
                <a:gridCol w="377385"/>
                <a:gridCol w="2047271"/>
                <a:gridCol w="712658"/>
                <a:gridCol w="735333"/>
                <a:gridCol w="698081"/>
                <a:gridCol w="688364"/>
                <a:gridCol w="853569"/>
                <a:gridCol w="866528"/>
                <a:gridCol w="1028494"/>
                <a:gridCol w="1028368"/>
              </a:tblGrid>
              <a:tr h="274351">
                <a:tc rowSpan="3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№ п/п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Система разработки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8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Условия применения систем разработки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43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Мощность рудного тела, м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Угол падения залежи, град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Свойства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Глубина разработки, м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Ценность руды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Склонность к самовозгоранию и слеживанию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Сохранность поверхности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45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руды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пород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7252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Сплошная, камерно- столбовая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1,5 - 18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0-30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Уст.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Уст.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До 600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Мал. и средн.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-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Не </a:t>
                      </a:r>
                      <a:r>
                        <a:rPr kumimoji="0" lang="ru-RU" alt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сохр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52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Камерно – столбовая со взрыводоставкой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 – 20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25 - 45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Уст.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Уст.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До 600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Мал. и средн.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-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Не </a:t>
                      </a:r>
                      <a:r>
                        <a:rPr kumimoji="0" lang="ru-RU" alt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сохр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52">
                <a:tc rowSpan="4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Камерная: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а) с массовой отбойкой целиков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б) с последующей закладкой камер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2-15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&gt;50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Уст.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Уст.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До 600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Мал. и средн.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Не доп.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Не </a:t>
                      </a:r>
                      <a:r>
                        <a:rPr kumimoji="0" lang="ru-RU" alt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сохр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&gt;15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0-90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Уст.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Уст.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До 600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Мал. и средн.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Не доп.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Не </a:t>
                      </a:r>
                      <a:r>
                        <a:rPr kumimoji="0" lang="ru-RU" alt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сохр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2-15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&gt;50</a:t>
                      </a:r>
                      <a:endParaRPr kumimoji="0" lang="en-US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Уст.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Уст.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Не огр.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Ценн.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-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Сохр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&gt;15</a:t>
                      </a:r>
                      <a:endParaRPr kumimoji="0" lang="en-US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0-90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Уст.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Уст.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Не огр.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Ценн.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-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Сохр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52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 отбойкой из магазинов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1-3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&gt;</a:t>
                      </a: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55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Уст.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Уст.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До 600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Средн. и ценн.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Не доп.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Не </a:t>
                      </a:r>
                      <a:r>
                        <a:rPr kumimoji="0" lang="ru-RU" alt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сохр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15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Потолкоуступная с простой распорной крепью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0,6-3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&gt;50</a:t>
                      </a:r>
                      <a:endParaRPr kumimoji="0" lang="en-US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Уст. и средн. уст.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Уст. и средн. уст.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До 600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Средн. и ценн.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-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Не </a:t>
                      </a:r>
                      <a:r>
                        <a:rPr kumimoji="0" lang="ru-RU" alt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сохр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15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Однослойная выемка с закладкой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1,5-5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0-30</a:t>
                      </a:r>
                      <a:endParaRPr kumimoji="0" lang="en-US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Уст. и средн. уст.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Уст. и средн. уст.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Не огр.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Ценн.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-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defRPr b="1">
                          <a:solidFill>
                            <a:srgbClr val="003864"/>
                          </a:solidFill>
                          <a:latin typeface="Arial" charset="0"/>
                        </a:defRPr>
                      </a:lvl1pPr>
                      <a:lvl2pPr marL="35560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120000"/>
                        <a:buFont typeface="Wingdings" pitchFamily="2" charset="2"/>
                        <a:defRPr>
                          <a:solidFill>
                            <a:srgbClr val="003864"/>
                          </a:solidFill>
                          <a:latin typeface="Arial" charset="0"/>
                        </a:defRPr>
                      </a:lvl2pPr>
                      <a:lvl3pPr marL="717550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864"/>
                        </a:buClr>
                        <a:buFont typeface="Wingdings" pitchFamily="2" charset="2"/>
                        <a:defRPr sz="2000">
                          <a:solidFill>
                            <a:srgbClr val="003864"/>
                          </a:solidFill>
                          <a:latin typeface="Arial" charset="0"/>
                        </a:defRPr>
                      </a:lvl3pPr>
                      <a:lvl4pPr marL="1074738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793875" algn="l" ea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2510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7082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165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622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itchFamily="2" charset="2"/>
                        <a:defRPr sz="12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95CE"/>
                        </a:buClr>
                        <a:buSzPct val="85000"/>
                        <a:buFont typeface="Tahoma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Сохр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1" marR="54001"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Picture 4" descr="L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324" y="118268"/>
            <a:ext cx="75565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17782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5395</Words>
  <Application>Microsoft Office PowerPoint</Application>
  <PresentationFormat>Экран (4:3)</PresentationFormat>
  <Paragraphs>508</Paragraphs>
  <Slides>16</Slides>
  <Notes>7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Формула</vt:lpstr>
      <vt:lpstr>Требование предъявляемые к разработке месторождения</vt:lpstr>
      <vt:lpstr>Выбор метода разработки месторождения</vt:lpstr>
      <vt:lpstr>Подготовка запасов шахтных полей</vt:lpstr>
      <vt:lpstr>Слайд 4</vt:lpstr>
      <vt:lpstr>Слайд 5</vt:lpstr>
      <vt:lpstr>   Классификация способов и схем подготовки</vt:lpstr>
      <vt:lpstr>Классификация способов и схем подготовки</vt:lpstr>
      <vt:lpstr>Классификация способов и схем подготовки</vt:lpstr>
      <vt:lpstr>Расположение откаточных штреков в тонких жилах </vt:lpstr>
      <vt:lpstr>  Тупиковая ортовая подготовка откаточного горизонта </vt:lpstr>
      <vt:lpstr>   Тупиковая ортовая подготовка откаточного горизонта в неустойчивых породах</vt:lpstr>
      <vt:lpstr>               ЕДИНАЯ КЛАССИФИКАЦИЯ СИСТЕМ РАЗРАБОТКИ 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Требование предъявляемые к разработке месторождения</dc:title>
  <dc:creator>Админ</dc:creator>
  <cp:lastModifiedBy>Админ</cp:lastModifiedBy>
  <cp:revision>1</cp:revision>
  <dcterms:created xsi:type="dcterms:W3CDTF">2020-09-01T07:26:35Z</dcterms:created>
  <dcterms:modified xsi:type="dcterms:W3CDTF">2020-09-01T07:27:51Z</dcterms:modified>
</cp:coreProperties>
</file>